
<file path=[Content_Types].xml><?xml version="1.0" encoding="utf-8"?>
<Types xmlns="http://schemas.openxmlformats.org/package/2006/content-types">
  <Default Extension="gif" ContentType="image/gif"/>
  <Default Extension="jpeg" ContentType="image/jpeg"/>
  <Default Extension="jpg" ContentType="image/jpeg"/>
  <Default Extension="mp3" ContentType="audio/m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17"/>
  </p:notesMasterIdLst>
  <p:sldIdLst>
    <p:sldId id="353" r:id="rId2"/>
    <p:sldId id="279" r:id="rId3"/>
    <p:sldId id="256" r:id="rId4"/>
    <p:sldId id="281" r:id="rId5"/>
    <p:sldId id="347" r:id="rId6"/>
    <p:sldId id="342" r:id="rId7"/>
    <p:sldId id="357" r:id="rId8"/>
    <p:sldId id="349" r:id="rId9"/>
    <p:sldId id="344" r:id="rId10"/>
    <p:sldId id="345" r:id="rId11"/>
    <p:sldId id="354" r:id="rId12"/>
    <p:sldId id="346" r:id="rId13"/>
    <p:sldId id="314" r:id="rId14"/>
    <p:sldId id="356" r:id="rId15"/>
    <p:sldId id="355"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A80"/>
    <a:srgbClr val="CC0000"/>
    <a:srgbClr val="00B2A5"/>
    <a:srgbClr val="00A9A5"/>
    <a:srgbClr val="FFDAAB"/>
    <a:srgbClr val="F7941E"/>
    <a:srgbClr val="CBEAF0"/>
    <a:srgbClr val="48C0B6"/>
    <a:srgbClr val="FBB040"/>
    <a:srgbClr val="FF98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1D18ED9-64DC-40AC-BD80-9A915973AE71}" v="56" dt="2022-03-01T09:57:12.05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732" autoAdjust="0"/>
    <p:restoredTop sz="94665"/>
  </p:normalViewPr>
  <p:slideViewPr>
    <p:cSldViewPr snapToGrid="0" showGuides="1">
      <p:cViewPr varScale="1">
        <p:scale>
          <a:sx n="107" d="100"/>
          <a:sy n="107" d="100"/>
        </p:scale>
        <p:origin x="1016" y="16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280945-BB74-47ED-919A-9C361166EB61}" type="datetimeFigureOut">
              <a:rPr lang="en-US" smtClean="0"/>
              <a:t>7/21/23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62FB90-C021-40C3-ACC1-60A35BBA1602}" type="slidenum">
              <a:rPr lang="en-US" smtClean="0"/>
              <a:t>‹#›</a:t>
            </a:fld>
            <a:endParaRPr lang="en-US"/>
          </a:p>
        </p:txBody>
      </p:sp>
    </p:spTree>
    <p:extLst>
      <p:ext uri="{BB962C8B-B14F-4D97-AF65-F5344CB8AC3E}">
        <p14:creationId xmlns:p14="http://schemas.microsoft.com/office/powerpoint/2010/main" val="8948544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2</a:t>
            </a:fld>
            <a:endParaRPr lang="en-US"/>
          </a:p>
        </p:txBody>
      </p:sp>
    </p:spTree>
    <p:extLst>
      <p:ext uri="{BB962C8B-B14F-4D97-AF65-F5344CB8AC3E}">
        <p14:creationId xmlns:p14="http://schemas.microsoft.com/office/powerpoint/2010/main" val="686223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13</a:t>
            </a:fld>
            <a:endParaRPr lang="en-US"/>
          </a:p>
        </p:txBody>
      </p:sp>
    </p:spTree>
    <p:extLst>
      <p:ext uri="{BB962C8B-B14F-4D97-AF65-F5344CB8AC3E}">
        <p14:creationId xmlns:p14="http://schemas.microsoft.com/office/powerpoint/2010/main" val="31574942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4</a:t>
            </a:fld>
            <a:endParaRPr lang="en-US"/>
          </a:p>
        </p:txBody>
      </p:sp>
    </p:spTree>
    <p:extLst>
      <p:ext uri="{BB962C8B-B14F-4D97-AF65-F5344CB8AC3E}">
        <p14:creationId xmlns:p14="http://schemas.microsoft.com/office/powerpoint/2010/main" val="38339212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5</a:t>
            </a:fld>
            <a:endParaRPr lang="en-US"/>
          </a:p>
        </p:txBody>
      </p:sp>
    </p:spTree>
    <p:extLst>
      <p:ext uri="{BB962C8B-B14F-4D97-AF65-F5344CB8AC3E}">
        <p14:creationId xmlns:p14="http://schemas.microsoft.com/office/powerpoint/2010/main" val="17728598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6</a:t>
            </a:fld>
            <a:endParaRPr lang="en-US"/>
          </a:p>
        </p:txBody>
      </p:sp>
    </p:spTree>
    <p:extLst>
      <p:ext uri="{BB962C8B-B14F-4D97-AF65-F5344CB8AC3E}">
        <p14:creationId xmlns:p14="http://schemas.microsoft.com/office/powerpoint/2010/main" val="1040675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8</a:t>
            </a:fld>
            <a:endParaRPr lang="en-US"/>
          </a:p>
        </p:txBody>
      </p:sp>
    </p:spTree>
    <p:extLst>
      <p:ext uri="{BB962C8B-B14F-4D97-AF65-F5344CB8AC3E}">
        <p14:creationId xmlns:p14="http://schemas.microsoft.com/office/powerpoint/2010/main" val="32503248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9</a:t>
            </a:fld>
            <a:endParaRPr lang="en-US"/>
          </a:p>
        </p:txBody>
      </p:sp>
    </p:spTree>
    <p:extLst>
      <p:ext uri="{BB962C8B-B14F-4D97-AF65-F5344CB8AC3E}">
        <p14:creationId xmlns:p14="http://schemas.microsoft.com/office/powerpoint/2010/main" val="38697646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10</a:t>
            </a:fld>
            <a:endParaRPr lang="en-US"/>
          </a:p>
        </p:txBody>
      </p:sp>
    </p:spTree>
    <p:extLst>
      <p:ext uri="{BB962C8B-B14F-4D97-AF65-F5344CB8AC3E}">
        <p14:creationId xmlns:p14="http://schemas.microsoft.com/office/powerpoint/2010/main" val="12135136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11</a:t>
            </a:fld>
            <a:endParaRPr lang="en-US"/>
          </a:p>
        </p:txBody>
      </p:sp>
    </p:spTree>
    <p:extLst>
      <p:ext uri="{BB962C8B-B14F-4D97-AF65-F5344CB8AC3E}">
        <p14:creationId xmlns:p14="http://schemas.microsoft.com/office/powerpoint/2010/main" val="26470333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12</a:t>
            </a:fld>
            <a:endParaRPr lang="en-US"/>
          </a:p>
        </p:txBody>
      </p:sp>
    </p:spTree>
    <p:extLst>
      <p:ext uri="{BB962C8B-B14F-4D97-AF65-F5344CB8AC3E}">
        <p14:creationId xmlns:p14="http://schemas.microsoft.com/office/powerpoint/2010/main" val="9741096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7/21/23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38942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7/21/23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9784343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7/21/23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1049192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7/21/23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1465026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B526A92-8AAF-4BF0-85FE-B336BF0F8D2D}" type="datetimeFigureOut">
              <a:rPr lang="en-US" smtClean="0"/>
              <a:t>7/21/23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0201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526A92-8AAF-4BF0-85FE-B336BF0F8D2D}" type="datetimeFigureOut">
              <a:rPr lang="en-US" smtClean="0"/>
              <a:t>7/21/23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4054279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5"/>
            <a:ext cx="4937760" cy="3286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B526A92-8AAF-4BF0-85FE-B336BF0F8D2D}" type="datetimeFigureOut">
              <a:rPr lang="en-US" smtClean="0"/>
              <a:t>7/21/23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1198442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B526A92-8AAF-4BF0-85FE-B336BF0F8D2D}" type="datetimeFigureOut">
              <a:rPr lang="en-US" smtClean="0"/>
              <a:t>7/21/23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0309563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3B526A92-8AAF-4BF0-85FE-B336BF0F8D2D}" type="datetimeFigureOut">
              <a:rPr lang="en-US" smtClean="0"/>
              <a:t>7/21/23</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9045399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3B526A92-8AAF-4BF0-85FE-B336BF0F8D2D}" type="datetimeFigureOut">
              <a:rPr lang="en-US" smtClean="0"/>
              <a:t>7/21/23</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52AF2F91-6C79-4775-9E01-5F8EDCA63F89}" type="slidenum">
              <a:rPr lang="en-US" smtClean="0"/>
              <a:t>‹#›</a:t>
            </a:fld>
            <a:endParaRPr lang="en-US"/>
          </a:p>
        </p:txBody>
      </p:sp>
    </p:spTree>
    <p:extLst>
      <p:ext uri="{BB962C8B-B14F-4D97-AF65-F5344CB8AC3E}">
        <p14:creationId xmlns:p14="http://schemas.microsoft.com/office/powerpoint/2010/main" val="18894357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7/21/23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6160153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3B526A92-8AAF-4BF0-85FE-B336BF0F8D2D}" type="datetimeFigureOut">
              <a:rPr lang="en-US" smtClean="0"/>
              <a:t>7/21/23</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52AF2F91-6C79-4775-9E01-5F8EDCA63F89}"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8952167"/>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2.svg"/></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gif"/><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slideLayout" Target="../slideLayouts/slideLayout2.xml"/><Relationship Id="rId7" Type="http://schemas.openxmlformats.org/officeDocument/2006/relationships/image" Target="../media/image11.sv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slideLayout" Target="../slideLayouts/slideLayout2.xml"/><Relationship Id="rId7" Type="http://schemas.openxmlformats.org/officeDocument/2006/relationships/image" Target="../media/image11.sv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0.png"/><Relationship Id="rId5" Type="http://schemas.openxmlformats.org/officeDocument/2006/relationships/image" Target="../media/image13.png"/><Relationship Id="rId4"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921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a:spLocks noChangeArrowheads="1"/>
          </p:cNvSpPr>
          <p:nvPr/>
        </p:nvSpPr>
        <p:spPr bwMode="auto">
          <a:xfrm>
            <a:off x="774132" y="1550040"/>
            <a:ext cx="7622617" cy="954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03" tIns="60952" rIns="121903" bIns="60952">
            <a:spAutoFit/>
          </a:bodyPr>
          <a:lstStyle/>
          <a:p>
            <a:r>
              <a:rPr lang="en-GB" sz="5400" b="1" dirty="0">
                <a:solidFill>
                  <a:srgbClr val="7030A0"/>
                </a:solidFill>
                <a:latin typeface="VNI-Ariston" pitchFamily="2" charset="0"/>
              </a:rPr>
              <a:t>Good morning class!!!</a:t>
            </a:r>
            <a:endParaRPr lang="en-US" sz="5400" b="1" dirty="0">
              <a:solidFill>
                <a:srgbClr val="7030A0"/>
              </a:solidFill>
              <a:latin typeface="VNI-Ariston" pitchFamily="2" charset="0"/>
            </a:endParaRPr>
          </a:p>
        </p:txBody>
      </p:sp>
    </p:spTree>
    <p:extLst>
      <p:ext uri="{BB962C8B-B14F-4D97-AF65-F5344CB8AC3E}">
        <p14:creationId xmlns:p14="http://schemas.microsoft.com/office/powerpoint/2010/main" val="3539933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iterate type="lt">
                                    <p:tmPct val="5000"/>
                                  </p:iterate>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8837C03-15B0-4F4A-8CD7-DE20B1C80534}"/>
              </a:ext>
            </a:extLst>
          </p:cNvPr>
          <p:cNvSpPr txBox="1"/>
          <p:nvPr/>
        </p:nvSpPr>
        <p:spPr>
          <a:xfrm>
            <a:off x="940981" y="611956"/>
            <a:ext cx="10816462" cy="830997"/>
          </a:xfrm>
          <a:prstGeom prst="rect">
            <a:avLst/>
          </a:prstGeom>
          <a:noFill/>
          <a:effectLst/>
        </p:spPr>
        <p:txBody>
          <a:bodyPr wrap="square" rtlCol="0">
            <a:spAutoFit/>
          </a:bodyPr>
          <a:lstStyle/>
          <a:p>
            <a:r>
              <a:rPr lang="en-US" sz="2400" b="1" dirty="0">
                <a:latin typeface="Arial" panose="020B0604020202020204" pitchFamily="34" charset="0"/>
                <a:cs typeface="Arial" panose="020B0604020202020204" pitchFamily="34" charset="0"/>
              </a:rPr>
              <a:t>Write a paragraph of about 70 words about the traffic problems in your town / city.</a:t>
            </a:r>
            <a:endParaRPr lang="en-US" sz="2400" b="1" dirty="0">
              <a:effectLst>
                <a:glow rad="88900">
                  <a:schemeClr val="bg1"/>
                </a:glow>
              </a:effectLst>
              <a:latin typeface="Arial" panose="020B0604020202020204" pitchFamily="34" charset="0"/>
              <a:cs typeface="Arial" panose="020B0604020202020204" pitchFamily="34" charset="0"/>
            </a:endParaRPr>
          </a:p>
        </p:txBody>
      </p:sp>
      <p:sp>
        <p:nvSpPr>
          <p:cNvPr id="9" name="Rounded Rectangle 15">
            <a:extLst>
              <a:ext uri="{FF2B5EF4-FFF2-40B4-BE49-F238E27FC236}">
                <a16:creationId xmlns:a16="http://schemas.microsoft.com/office/drawing/2014/main" id="{5F4478E5-4CEE-4FE8-99C8-B83F9434EE16}"/>
              </a:ext>
            </a:extLst>
          </p:cNvPr>
          <p:cNvSpPr/>
          <p:nvPr/>
        </p:nvSpPr>
        <p:spPr>
          <a:xfrm>
            <a:off x="385590" y="728023"/>
            <a:ext cx="502606" cy="502606"/>
          </a:xfrm>
          <a:prstGeom prst="roundRect">
            <a:avLst/>
          </a:prstGeom>
          <a:solidFill>
            <a:srgbClr val="0FB7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0" name="TextBox 9">
            <a:extLst>
              <a:ext uri="{FF2B5EF4-FFF2-40B4-BE49-F238E27FC236}">
                <a16:creationId xmlns:a16="http://schemas.microsoft.com/office/drawing/2014/main" id="{5F65E3ED-02EC-4DEA-B1D6-6965B40AAA46}"/>
              </a:ext>
            </a:extLst>
          </p:cNvPr>
          <p:cNvSpPr txBox="1"/>
          <p:nvPr/>
        </p:nvSpPr>
        <p:spPr>
          <a:xfrm>
            <a:off x="438375" y="625383"/>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6</a:t>
            </a:r>
          </a:p>
        </p:txBody>
      </p:sp>
      <p:pic>
        <p:nvPicPr>
          <p:cNvPr id="11" name="Hình ảnh 10">
            <a:extLst>
              <a:ext uri="{FF2B5EF4-FFF2-40B4-BE49-F238E27FC236}">
                <a16:creationId xmlns:a16="http://schemas.microsoft.com/office/drawing/2014/main" id="{CA463D48-FF4B-6747-37E5-2EF956C218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48006" y="1773383"/>
            <a:ext cx="6185158" cy="3491344"/>
          </a:xfrm>
          <a:prstGeom prst="rect">
            <a:avLst/>
          </a:prstGeom>
        </p:spPr>
      </p:pic>
    </p:spTree>
    <p:extLst>
      <p:ext uri="{BB962C8B-B14F-4D97-AF65-F5344CB8AC3E}">
        <p14:creationId xmlns:p14="http://schemas.microsoft.com/office/powerpoint/2010/main" val="39719693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8837C03-15B0-4F4A-8CD7-DE20B1C80534}"/>
              </a:ext>
            </a:extLst>
          </p:cNvPr>
          <p:cNvSpPr txBox="1"/>
          <p:nvPr/>
        </p:nvSpPr>
        <p:spPr>
          <a:xfrm>
            <a:off x="940981" y="611956"/>
            <a:ext cx="10816462" cy="830997"/>
          </a:xfrm>
          <a:prstGeom prst="rect">
            <a:avLst/>
          </a:prstGeom>
          <a:noFill/>
          <a:effectLst/>
        </p:spPr>
        <p:txBody>
          <a:bodyPr wrap="square" rtlCol="0">
            <a:spAutoFit/>
          </a:bodyPr>
          <a:lstStyle/>
          <a:p>
            <a:r>
              <a:rPr lang="en-US" sz="2400" b="1" dirty="0">
                <a:latin typeface="Arial" panose="020B0604020202020204" pitchFamily="34" charset="0"/>
                <a:cs typeface="Arial" panose="020B0604020202020204" pitchFamily="34" charset="0"/>
              </a:rPr>
              <a:t>Write a paragraph of about 70 words about the traffic problems in your town / city.</a:t>
            </a:r>
            <a:endParaRPr lang="en-US" sz="2400" b="1" dirty="0">
              <a:effectLst>
                <a:glow rad="88900">
                  <a:schemeClr val="bg1"/>
                </a:glow>
              </a:effectLst>
              <a:latin typeface="Arial" panose="020B0604020202020204" pitchFamily="34" charset="0"/>
              <a:cs typeface="Arial" panose="020B0604020202020204" pitchFamily="34" charset="0"/>
            </a:endParaRPr>
          </a:p>
        </p:txBody>
      </p:sp>
      <p:sp>
        <p:nvSpPr>
          <p:cNvPr id="9" name="Rounded Rectangle 15">
            <a:extLst>
              <a:ext uri="{FF2B5EF4-FFF2-40B4-BE49-F238E27FC236}">
                <a16:creationId xmlns:a16="http://schemas.microsoft.com/office/drawing/2014/main" id="{5F4478E5-4CEE-4FE8-99C8-B83F9434EE16}"/>
              </a:ext>
            </a:extLst>
          </p:cNvPr>
          <p:cNvSpPr/>
          <p:nvPr/>
        </p:nvSpPr>
        <p:spPr>
          <a:xfrm>
            <a:off x="385590" y="728023"/>
            <a:ext cx="502606" cy="502606"/>
          </a:xfrm>
          <a:prstGeom prst="roundRect">
            <a:avLst/>
          </a:prstGeom>
          <a:solidFill>
            <a:srgbClr val="0FB7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0" name="TextBox 9">
            <a:extLst>
              <a:ext uri="{FF2B5EF4-FFF2-40B4-BE49-F238E27FC236}">
                <a16:creationId xmlns:a16="http://schemas.microsoft.com/office/drawing/2014/main" id="{5F65E3ED-02EC-4DEA-B1D6-6965B40AAA46}"/>
              </a:ext>
            </a:extLst>
          </p:cNvPr>
          <p:cNvSpPr txBox="1"/>
          <p:nvPr/>
        </p:nvSpPr>
        <p:spPr>
          <a:xfrm>
            <a:off x="438375" y="625383"/>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6</a:t>
            </a:r>
          </a:p>
        </p:txBody>
      </p:sp>
      <p:pic>
        <p:nvPicPr>
          <p:cNvPr id="6" name="Picture 5">
            <a:extLst>
              <a:ext uri="{FF2B5EF4-FFF2-40B4-BE49-F238E27FC236}">
                <a16:creationId xmlns:a16="http://schemas.microsoft.com/office/drawing/2014/main" id="{DB86B0DA-A293-4B5A-AC50-01EAC78BCD65}"/>
              </a:ext>
            </a:extLst>
          </p:cNvPr>
          <p:cNvPicPr>
            <a:picLocks noChangeAspect="1"/>
          </p:cNvPicPr>
          <p:nvPr/>
        </p:nvPicPr>
        <p:blipFill>
          <a:blip r:embed="rId3"/>
          <a:stretch>
            <a:fillRect/>
          </a:stretch>
        </p:blipFill>
        <p:spPr>
          <a:xfrm>
            <a:off x="2310865" y="1615593"/>
            <a:ext cx="7682880" cy="4587457"/>
          </a:xfrm>
          <a:prstGeom prst="rect">
            <a:avLst/>
          </a:prstGeom>
        </p:spPr>
      </p:pic>
      <p:sp>
        <p:nvSpPr>
          <p:cNvPr id="2" name="Rectangle 1"/>
          <p:cNvSpPr/>
          <p:nvPr/>
        </p:nvSpPr>
        <p:spPr>
          <a:xfrm>
            <a:off x="2798618" y="2269558"/>
            <a:ext cx="6493164" cy="3371885"/>
          </a:xfrm>
          <a:prstGeom prst="rect">
            <a:avLst/>
          </a:prstGeom>
        </p:spPr>
        <p:txBody>
          <a:bodyPr wrap="square">
            <a:spAutoFit/>
          </a:bodyPr>
          <a:lstStyle/>
          <a:p>
            <a:pPr>
              <a:lnSpc>
                <a:spcPct val="150000"/>
              </a:lnSpc>
            </a:pPr>
            <a:r>
              <a:rPr lang="en-US" b="1" i="1" spc="-50" dirty="0">
                <a:solidFill>
                  <a:prstClr val="black">
                    <a:lumMod val="75000"/>
                    <a:lumOff val="25000"/>
                  </a:prstClr>
                </a:solidFill>
                <a:latin typeface="Times New Roman" panose="02020603050405020304" pitchFamily="18" charset="0"/>
                <a:ea typeface="+mj-ea"/>
                <a:cs typeface="Times New Roman" panose="02020603050405020304" pitchFamily="18" charset="0"/>
              </a:rPr>
              <a:t>       I live in </a:t>
            </a:r>
            <a:r>
              <a:rPr lang="en-US" b="1" i="1" spc="-50" dirty="0" err="1">
                <a:solidFill>
                  <a:prstClr val="black">
                    <a:lumMod val="75000"/>
                    <a:lumOff val="25000"/>
                  </a:prstClr>
                </a:solidFill>
                <a:latin typeface="Times New Roman" panose="02020603050405020304" pitchFamily="18" charset="0"/>
                <a:ea typeface="+mj-ea"/>
                <a:cs typeface="Times New Roman" panose="02020603050405020304" pitchFamily="18" charset="0"/>
              </a:rPr>
              <a:t>Quang</a:t>
            </a:r>
            <a:r>
              <a:rPr lang="en-US" b="1" i="1" spc="-50" dirty="0">
                <a:solidFill>
                  <a:prstClr val="black">
                    <a:lumMod val="75000"/>
                    <a:lumOff val="25000"/>
                  </a:prstClr>
                </a:solidFill>
                <a:latin typeface="Times New Roman" panose="02020603050405020304" pitchFamily="18" charset="0"/>
                <a:ea typeface="+mj-ea"/>
                <a:cs typeface="Times New Roman" panose="02020603050405020304" pitchFamily="18" charset="0"/>
              </a:rPr>
              <a:t> Ngai city. It is a small and busy city. There are lots of vehicles on the road all day. There are lots of cars, buses, taxis and trucks on high ways. Most people travel by motorbike. Every family has a motorbike. The traffic jam is often at about 7 </a:t>
            </a:r>
            <a:r>
              <a:rPr lang="en-US" b="1" i="1" spc="-50" dirty="0" err="1">
                <a:solidFill>
                  <a:prstClr val="black">
                    <a:lumMod val="75000"/>
                    <a:lumOff val="25000"/>
                  </a:prstClr>
                </a:solidFill>
                <a:latin typeface="Times New Roman" panose="02020603050405020304" pitchFamily="18" charset="0"/>
                <a:ea typeface="+mj-ea"/>
                <a:cs typeface="Times New Roman" panose="02020603050405020304" pitchFamily="18" charset="0"/>
              </a:rPr>
              <a:t>a.m</a:t>
            </a:r>
            <a:r>
              <a:rPr lang="en-US" b="1" i="1" spc="-50" dirty="0">
                <a:solidFill>
                  <a:prstClr val="black">
                    <a:lumMod val="75000"/>
                    <a:lumOff val="25000"/>
                  </a:prstClr>
                </a:solidFill>
                <a:latin typeface="Times New Roman" panose="02020603050405020304" pitchFamily="18" charset="0"/>
                <a:ea typeface="+mj-ea"/>
                <a:cs typeface="Times New Roman" panose="02020603050405020304" pitchFamily="18" charset="0"/>
              </a:rPr>
              <a:t> and 5 </a:t>
            </a:r>
            <a:r>
              <a:rPr lang="en-US" b="1" i="1" spc="-50" dirty="0" err="1">
                <a:solidFill>
                  <a:prstClr val="black">
                    <a:lumMod val="75000"/>
                    <a:lumOff val="25000"/>
                  </a:prstClr>
                </a:solidFill>
                <a:latin typeface="Times New Roman" panose="02020603050405020304" pitchFamily="18" charset="0"/>
                <a:ea typeface="+mj-ea"/>
                <a:cs typeface="Times New Roman" panose="02020603050405020304" pitchFamily="18" charset="0"/>
              </a:rPr>
              <a:t>p.m</a:t>
            </a:r>
            <a:r>
              <a:rPr lang="en-US" b="1" i="1" spc="-50" dirty="0">
                <a:solidFill>
                  <a:prstClr val="black">
                    <a:lumMod val="75000"/>
                    <a:lumOff val="25000"/>
                  </a:prstClr>
                </a:solidFill>
                <a:latin typeface="Times New Roman" panose="02020603050405020304" pitchFamily="18" charset="0"/>
                <a:ea typeface="+mj-ea"/>
                <a:cs typeface="Times New Roman" panose="02020603050405020304" pitchFamily="18" charset="0"/>
              </a:rPr>
              <a:t> because it’s the time when people go to work or school and come back home. There are sometimes accidents on the road. Therefore, to reduce these problems, we need to obey traffic rules to reduce accidents as much as possible.</a:t>
            </a:r>
            <a:endParaRPr lang="en-US" b="1" i="1" dirty="0"/>
          </a:p>
        </p:txBody>
      </p:sp>
    </p:spTree>
    <p:extLst>
      <p:ext uri="{BB962C8B-B14F-4D97-AF65-F5344CB8AC3E}">
        <p14:creationId xmlns:p14="http://schemas.microsoft.com/office/powerpoint/2010/main" val="36348339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440886" y="143779"/>
            <a:ext cx="4334315" cy="584775"/>
          </a:xfrm>
          <a:prstGeom prst="rect">
            <a:avLst/>
          </a:prstGeom>
          <a:solidFill>
            <a:schemeClr val="accent5">
              <a:lumMod val="20000"/>
              <a:lumOff val="80000"/>
            </a:schemeClr>
          </a:solidFill>
          <a:effectLst/>
        </p:spPr>
        <p:txBody>
          <a:bodyPr wrap="square" rtlCol="0">
            <a:spAutoFit/>
          </a:bodyPr>
          <a:lstStyle/>
          <a:p>
            <a:r>
              <a:rPr lang="en-US" sz="3200" b="1" dirty="0">
                <a:effectLst>
                  <a:glow rad="88900">
                    <a:schemeClr val="bg1"/>
                  </a:glow>
                </a:effectLst>
                <a:latin typeface="Arial" panose="020B0604020202020204" pitchFamily="34" charset="0"/>
                <a:cs typeface="Arial" panose="020B0604020202020204" pitchFamily="34" charset="0"/>
              </a:rPr>
              <a:t>* POST - WRITING</a:t>
            </a:r>
          </a:p>
        </p:txBody>
      </p:sp>
      <p:pic>
        <p:nvPicPr>
          <p:cNvPr id="2050" name="Picture 2" descr="Bảng Giá Dịch Vụ Chăm Sóc Fanpage TRỌN GÓI Giá RẺ HCM">
            <a:extLst>
              <a:ext uri="{FF2B5EF4-FFF2-40B4-BE49-F238E27FC236}">
                <a16:creationId xmlns:a16="http://schemas.microsoft.com/office/drawing/2014/main" id="{A484357E-9811-4683-80D6-74B4B730D1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6645" y="2091743"/>
            <a:ext cx="5202145" cy="2940343"/>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A64A2296-3D88-4607-B5FA-2F9640DF5E3A}"/>
              </a:ext>
            </a:extLst>
          </p:cNvPr>
          <p:cNvSpPr txBox="1"/>
          <p:nvPr/>
        </p:nvSpPr>
        <p:spPr>
          <a:xfrm>
            <a:off x="1836170" y="982391"/>
            <a:ext cx="6096866" cy="584775"/>
          </a:xfrm>
          <a:prstGeom prst="rect">
            <a:avLst/>
          </a:prstGeom>
          <a:noFill/>
        </p:spPr>
        <p:txBody>
          <a:bodyPr wrap="square">
            <a:spAutoFit/>
          </a:bodyPr>
          <a:lstStyle/>
          <a:p>
            <a:pPr marL="0" marR="0">
              <a:spcBef>
                <a:spcPts val="0"/>
              </a:spcBef>
              <a:spcAft>
                <a:spcPts val="0"/>
              </a:spcAft>
            </a:pPr>
            <a:r>
              <a:rPr lang="en-US" sz="3200" b="1"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 Peer check and cross check</a:t>
            </a:r>
            <a:endParaRPr lang="en-US" sz="3600" dirty="0">
              <a:solidFill>
                <a:srgbClr val="C00000"/>
              </a:solidFill>
              <a:effectLst/>
              <a:latin typeface="Calibri" panose="020F0502020204030204" pitchFamily="34" charset="0"/>
              <a:ea typeface="Calibri" panose="020F0502020204030204" pitchFamily="34" charset="0"/>
            </a:endParaRPr>
          </a:p>
        </p:txBody>
      </p:sp>
      <p:sp>
        <p:nvSpPr>
          <p:cNvPr id="4" name="TextBox 3">
            <a:extLst>
              <a:ext uri="{FF2B5EF4-FFF2-40B4-BE49-F238E27FC236}">
                <a16:creationId xmlns:a16="http://schemas.microsoft.com/office/drawing/2014/main" id="{8C6541A1-D28A-4781-933A-644B289541B7}"/>
              </a:ext>
            </a:extLst>
          </p:cNvPr>
          <p:cNvSpPr txBox="1"/>
          <p:nvPr/>
        </p:nvSpPr>
        <p:spPr>
          <a:xfrm>
            <a:off x="6022994" y="2198197"/>
            <a:ext cx="4940369" cy="1964512"/>
          </a:xfrm>
          <a:prstGeom prst="rect">
            <a:avLst/>
          </a:prstGeom>
          <a:noFill/>
        </p:spPr>
        <p:txBody>
          <a:bodyPr wrap="square" rtlCol="0">
            <a:spAutoFit/>
          </a:bodyPr>
          <a:lstStyle/>
          <a:p>
            <a:pPr>
              <a:lnSpc>
                <a:spcPct val="150000"/>
              </a:lnSpc>
            </a:pPr>
            <a:r>
              <a:rPr lang="en-US" sz="2800" dirty="0"/>
              <a:t>Students can:</a:t>
            </a:r>
          </a:p>
          <a:p>
            <a:pPr marL="457200" indent="-457200">
              <a:lnSpc>
                <a:spcPct val="150000"/>
              </a:lnSpc>
              <a:buFont typeface="Wingdings" panose="05000000000000000000" pitchFamily="2" charset="2"/>
              <a:buChar char="ü"/>
            </a:pPr>
            <a:r>
              <a:rPr lang="en-US" sz="2800" dirty="0"/>
              <a:t>go and see other’s work</a:t>
            </a:r>
          </a:p>
          <a:p>
            <a:pPr marL="457200" indent="-457200">
              <a:lnSpc>
                <a:spcPct val="150000"/>
              </a:lnSpc>
              <a:buFont typeface="Wingdings" panose="05000000000000000000" pitchFamily="2" charset="2"/>
              <a:buChar char="ü"/>
            </a:pPr>
            <a:r>
              <a:rPr lang="en-US" sz="2800" dirty="0"/>
              <a:t>give comments to each other</a:t>
            </a:r>
          </a:p>
        </p:txBody>
      </p:sp>
    </p:spTree>
    <p:extLst>
      <p:ext uri="{BB962C8B-B14F-4D97-AF65-F5344CB8AC3E}">
        <p14:creationId xmlns:p14="http://schemas.microsoft.com/office/powerpoint/2010/main" val="33656680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487067" y="207665"/>
            <a:ext cx="3309078" cy="523220"/>
          </a:xfrm>
          <a:prstGeom prst="rect">
            <a:avLst/>
          </a:prstGeom>
          <a:solidFill>
            <a:schemeClr val="accent6">
              <a:lumMod val="20000"/>
              <a:lumOff val="80000"/>
            </a:schemeClr>
          </a:solidFill>
          <a:effectLst/>
        </p:spPr>
        <p:txBody>
          <a:bodyPr wrap="square" rtlCol="0">
            <a:spAutoFit/>
          </a:bodyPr>
          <a:lstStyle/>
          <a:p>
            <a:r>
              <a:rPr lang="en-US" sz="2800" b="1" dirty="0">
                <a:solidFill>
                  <a:srgbClr val="C00000"/>
                </a:solidFill>
                <a:effectLst>
                  <a:glow rad="88900">
                    <a:schemeClr val="bg1"/>
                  </a:glow>
                </a:effectLst>
                <a:latin typeface="Arial" panose="020B0604020202020204" pitchFamily="34" charset="0"/>
                <a:cs typeface="Arial" panose="020B0604020202020204" pitchFamily="34" charset="0"/>
              </a:rPr>
              <a:t>CONSOLIDATION</a:t>
            </a:r>
          </a:p>
        </p:txBody>
      </p:sp>
      <p:sp>
        <p:nvSpPr>
          <p:cNvPr id="9" name="TextBox 8">
            <a:extLst>
              <a:ext uri="{FF2B5EF4-FFF2-40B4-BE49-F238E27FC236}">
                <a16:creationId xmlns:a16="http://schemas.microsoft.com/office/drawing/2014/main" id="{B2625C90-98A3-4878-9F0E-449447B45580}"/>
              </a:ext>
            </a:extLst>
          </p:cNvPr>
          <p:cNvSpPr txBox="1"/>
          <p:nvPr/>
        </p:nvSpPr>
        <p:spPr>
          <a:xfrm>
            <a:off x="3554054" y="998739"/>
            <a:ext cx="8491582" cy="4401205"/>
          </a:xfrm>
          <a:prstGeom prst="rect">
            <a:avLst/>
          </a:prstGeom>
          <a:noFill/>
        </p:spPr>
        <p:txBody>
          <a:bodyPr wrap="square">
            <a:spAutoFit/>
          </a:bodyPr>
          <a:lstStyle/>
          <a:p>
            <a:pPr marR="0">
              <a:lnSpc>
                <a:spcPct val="200000"/>
              </a:lnSpc>
              <a:spcBef>
                <a:spcPts val="0"/>
              </a:spcBef>
              <a:spcAft>
                <a:spcPts val="0"/>
              </a:spcAft>
            </a:pPr>
            <a:r>
              <a:rPr lang="en-US" sz="2800" dirty="0">
                <a:latin typeface="Calibri (Body)"/>
              </a:rPr>
              <a:t>In this lesson, we have learnt to:</a:t>
            </a:r>
          </a:p>
          <a:p>
            <a:pPr marL="457200" marR="0" indent="-457200">
              <a:lnSpc>
                <a:spcPct val="200000"/>
              </a:lnSpc>
              <a:spcBef>
                <a:spcPts val="0"/>
              </a:spcBef>
              <a:spcAft>
                <a:spcPts val="0"/>
              </a:spcAft>
              <a:buFontTx/>
              <a:buChar char="-"/>
            </a:pPr>
            <a:r>
              <a:rPr lang="en-US" sz="2800" dirty="0">
                <a:latin typeface="Calibri (Body)"/>
              </a:rPr>
              <a:t>Some words related to the topic Traffic</a:t>
            </a:r>
          </a:p>
          <a:p>
            <a:pPr marL="457200" marR="0" indent="-457200">
              <a:lnSpc>
                <a:spcPct val="200000"/>
              </a:lnSpc>
              <a:spcBef>
                <a:spcPts val="0"/>
              </a:spcBef>
              <a:spcAft>
                <a:spcPts val="0"/>
              </a:spcAft>
              <a:buFontTx/>
              <a:buChar char="-"/>
            </a:pPr>
            <a:r>
              <a:rPr lang="en-US" sz="2800" dirty="0">
                <a:latin typeface="Calibri (Body)"/>
              </a:rPr>
              <a:t>listen for main ideas and specific information about traffic problems in Mumbai. </a:t>
            </a:r>
          </a:p>
          <a:p>
            <a:pPr marL="457200" marR="0" indent="-457200">
              <a:lnSpc>
                <a:spcPct val="200000"/>
              </a:lnSpc>
              <a:spcBef>
                <a:spcPts val="0"/>
              </a:spcBef>
              <a:spcAft>
                <a:spcPts val="0"/>
              </a:spcAft>
              <a:buFontTx/>
              <a:buChar char="-"/>
            </a:pPr>
            <a:r>
              <a:rPr lang="en-US" sz="2800" dirty="0">
                <a:latin typeface="Calibri (Body)"/>
              </a:rPr>
              <a:t>write about traffic problems in your area. </a:t>
            </a:r>
          </a:p>
        </p:txBody>
      </p:sp>
      <p:pic>
        <p:nvPicPr>
          <p:cNvPr id="10" name="Graphic 9" descr="Presentation with checklist with solid fill">
            <a:extLst>
              <a:ext uri="{FF2B5EF4-FFF2-40B4-BE49-F238E27FC236}">
                <a16:creationId xmlns:a16="http://schemas.microsoft.com/office/drawing/2014/main" id="{18334AD6-2727-4992-AC96-4CBD0907FB3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79430" y="1455131"/>
            <a:ext cx="2330929" cy="2330929"/>
          </a:xfrm>
          <a:prstGeom prst="rect">
            <a:avLst/>
          </a:prstGeom>
        </p:spPr>
      </p:pic>
    </p:spTree>
    <p:extLst>
      <p:ext uri="{BB962C8B-B14F-4D97-AF65-F5344CB8AC3E}">
        <p14:creationId xmlns:p14="http://schemas.microsoft.com/office/powerpoint/2010/main" val="22757278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owchart: Process 4"/>
          <p:cNvSpPr/>
          <p:nvPr/>
        </p:nvSpPr>
        <p:spPr>
          <a:xfrm>
            <a:off x="157018" y="152400"/>
            <a:ext cx="11933382" cy="6275578"/>
          </a:xfrm>
          <a:prstGeom prst="flowChartProcess">
            <a:avLst/>
          </a:prstGeom>
          <a:no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121903" tIns="60952" rIns="121903" bIns="60952" anchor="ctr"/>
          <a:lstStyle/>
          <a:p>
            <a:pPr algn="ctr">
              <a:defRPr/>
            </a:pPr>
            <a:endParaRPr lang="en-US" sz="2400"/>
          </a:p>
        </p:txBody>
      </p:sp>
      <p:pic>
        <p:nvPicPr>
          <p:cNvPr id="14339" name="Picture 63" descr="FLOWR004"/>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1074400" y="4827778"/>
            <a:ext cx="1016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0" name="Picture 63" descr="FLOWR004"/>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0836276" y="5056378"/>
            <a:ext cx="1016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63" descr="FLOWR004"/>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1074400" y="5208778"/>
            <a:ext cx="1016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Picture 63" descr="FLOWR004"/>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0531476" y="5437378"/>
            <a:ext cx="1016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3" name="Picture 63" descr="FLOWR004"/>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1074400" y="5665978"/>
            <a:ext cx="1016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4" name="Picture 63" descr="FLOWR004"/>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229063">
            <a:off x="10330594" y="5656627"/>
            <a:ext cx="1016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5" name="Picture 63" descr="FLOWR004"/>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0734676" y="5542297"/>
            <a:ext cx="1033462" cy="775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6" name="TextBox 13"/>
          <p:cNvSpPr txBox="1">
            <a:spLocks noChangeArrowheads="1"/>
          </p:cNvSpPr>
          <p:nvPr/>
        </p:nvSpPr>
        <p:spPr bwMode="auto">
          <a:xfrm>
            <a:off x="1422400" y="1736440"/>
            <a:ext cx="9753600" cy="2585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03" tIns="60952" rIns="121903" bIns="60952">
            <a:spAutoFit/>
          </a:bodyPr>
          <a:lstStyle>
            <a:lvl1pPr>
              <a:defRPr sz="2800">
                <a:solidFill>
                  <a:schemeClr val="tx1"/>
                </a:solidFill>
                <a:latin typeface="Arial" charset="0"/>
              </a:defRPr>
            </a:lvl1pPr>
            <a:lvl2pPr marL="742950" indent="-285750">
              <a:defRPr sz="2400">
                <a:solidFill>
                  <a:schemeClr val="tx1"/>
                </a:solidFill>
                <a:latin typeface="Arial" charset="0"/>
              </a:defRPr>
            </a:lvl2pPr>
            <a:lvl3pPr>
              <a:defRPr sz="20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fontAlgn="base" hangingPunct="0">
              <a:spcAft>
                <a:spcPct val="0"/>
              </a:spcAft>
              <a:buFont typeface="Arial" charset="0"/>
              <a:defRPr sz="2000">
                <a:solidFill>
                  <a:schemeClr val="tx1"/>
                </a:solidFill>
                <a:latin typeface="Arial" charset="0"/>
              </a:defRPr>
            </a:lvl6pPr>
            <a:lvl7pPr eaLnBrk="0" fontAlgn="base" hangingPunct="0">
              <a:spcAft>
                <a:spcPct val="0"/>
              </a:spcAft>
              <a:buFont typeface="Arial" charset="0"/>
              <a:defRPr sz="2000">
                <a:solidFill>
                  <a:schemeClr val="tx1"/>
                </a:solidFill>
                <a:latin typeface="Arial" charset="0"/>
              </a:defRPr>
            </a:lvl7pPr>
            <a:lvl8pPr eaLnBrk="0" fontAlgn="base" hangingPunct="0">
              <a:spcAft>
                <a:spcPct val="0"/>
              </a:spcAft>
              <a:buFont typeface="Arial" charset="0"/>
              <a:defRPr sz="2000">
                <a:solidFill>
                  <a:schemeClr val="tx1"/>
                </a:solidFill>
                <a:latin typeface="Arial" charset="0"/>
              </a:defRPr>
            </a:lvl8pPr>
            <a:lvl9pPr eaLnBrk="0" fontAlgn="base" hangingPunct="0">
              <a:spcAft>
                <a:spcPct val="0"/>
              </a:spcAft>
              <a:buFont typeface="Arial" charset="0"/>
              <a:defRPr sz="2000">
                <a:solidFill>
                  <a:schemeClr val="tx1"/>
                </a:solidFill>
                <a:latin typeface="Arial" charset="0"/>
              </a:defRPr>
            </a:lvl9pPr>
          </a:lstStyle>
          <a:p>
            <a:pPr>
              <a:buFontTx/>
              <a:buBlip>
                <a:blip r:embed="rId3"/>
              </a:buBlip>
            </a:pPr>
            <a:r>
              <a:rPr lang="en-US" altLang="vi-VN" sz="5333" dirty="0">
                <a:latin typeface="Calibri" pitchFamily="34" charset="0"/>
              </a:rPr>
              <a:t>Learn new words by heart.</a:t>
            </a:r>
          </a:p>
          <a:p>
            <a:pPr>
              <a:buFontTx/>
              <a:buBlip>
                <a:blip r:embed="rId3"/>
              </a:buBlip>
            </a:pPr>
            <a:r>
              <a:rPr lang="en-US" altLang="vi-VN" sz="5333" dirty="0">
                <a:latin typeface="Calibri" pitchFamily="34" charset="0"/>
              </a:rPr>
              <a:t>Redo all the exercises. </a:t>
            </a:r>
          </a:p>
          <a:p>
            <a:pPr>
              <a:buBlip>
                <a:blip r:embed="rId3"/>
              </a:buBlip>
            </a:pPr>
            <a:r>
              <a:rPr lang="en-US" altLang="vi-VN" sz="5333" dirty="0">
                <a:latin typeface="Calibri" pitchFamily="34" charset="0"/>
              </a:rPr>
              <a:t>Prepare: </a:t>
            </a:r>
            <a:r>
              <a:rPr lang="en-US" sz="3600" b="1" dirty="0">
                <a:solidFill>
                  <a:schemeClr val="accent2"/>
                </a:solidFill>
              </a:rPr>
              <a:t>Looking back &amp; Project</a:t>
            </a:r>
          </a:p>
        </p:txBody>
      </p:sp>
      <p:sp>
        <p:nvSpPr>
          <p:cNvPr id="18" name="Rounded Rectangle 17"/>
          <p:cNvSpPr/>
          <p:nvPr/>
        </p:nvSpPr>
        <p:spPr>
          <a:xfrm>
            <a:off x="1117600" y="1600200"/>
            <a:ext cx="9956800" cy="2590800"/>
          </a:xfrm>
          <a:prstGeom prst="round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121903" tIns="60952" rIns="121903" bIns="60952" anchor="ctr"/>
          <a:lstStyle/>
          <a:p>
            <a:pPr algn="ctr">
              <a:defRPr/>
            </a:pPr>
            <a:endParaRPr lang="en-US" sz="2400"/>
          </a:p>
        </p:txBody>
      </p:sp>
      <p:sp>
        <p:nvSpPr>
          <p:cNvPr id="15" name="Rectangle 14"/>
          <p:cNvSpPr/>
          <p:nvPr/>
        </p:nvSpPr>
        <p:spPr>
          <a:xfrm>
            <a:off x="2032000" y="334823"/>
            <a:ext cx="7924800" cy="1046424"/>
          </a:xfrm>
          <a:prstGeom prst="rect">
            <a:avLst/>
          </a:prstGeom>
          <a:noFill/>
        </p:spPr>
        <p:txBody>
          <a:bodyPr lIns="121903" tIns="60952" rIns="121903" bIns="60952">
            <a:spAutoFit/>
          </a:bodyPr>
          <a:lstStyle/>
          <a:p>
            <a:pPr algn="ctr">
              <a:defRPr/>
            </a:pPr>
            <a:r>
              <a:rPr lang="en-US" sz="6000" b="1" cap="all" dirty="0">
                <a:ln w="9000" cmpd="sng">
                  <a:solidFill>
                    <a:schemeClr val="accent4">
                      <a:shade val="50000"/>
                      <a:satMod val="120000"/>
                    </a:schemeClr>
                  </a:solidFill>
                  <a:prstDash val="solid"/>
                </a:ln>
                <a:solidFill>
                  <a:srgbClr val="0070C0"/>
                </a:solidFill>
                <a:effectLst>
                  <a:reflection blurRad="12700" stA="28000" endPos="45000" dist="1000" dir="5400000" sy="-100000" algn="bl" rotWithShape="0"/>
                </a:effectLst>
              </a:rPr>
              <a:t>* homework</a:t>
            </a:r>
          </a:p>
        </p:txBody>
      </p:sp>
    </p:spTree>
    <p:extLst>
      <p:ext uri="{BB962C8B-B14F-4D97-AF65-F5344CB8AC3E}">
        <p14:creationId xmlns:p14="http://schemas.microsoft.com/office/powerpoint/2010/main" val="42654924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61at3.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0" y="-110835"/>
            <a:ext cx="12192000" cy="6968836"/>
          </a:xfrm>
          <a:prstGeom prst="rect">
            <a:avLst/>
          </a:prstGeom>
          <a:solidFill>
            <a:srgbClr val="FFCC66"/>
          </a:solidFill>
        </p:spPr>
      </p:pic>
      <p:sp>
        <p:nvSpPr>
          <p:cNvPr id="3" name="Rectangle 2"/>
          <p:cNvSpPr/>
          <p:nvPr/>
        </p:nvSpPr>
        <p:spPr>
          <a:xfrm>
            <a:off x="2874943" y="2698218"/>
            <a:ext cx="6490012" cy="2339086"/>
          </a:xfrm>
          <a:prstGeom prst="rect">
            <a:avLst/>
          </a:prstGeom>
          <a:noFill/>
        </p:spPr>
        <p:txBody>
          <a:bodyPr wrap="none" lIns="121903" tIns="60952" rIns="121903" bIns="60952">
            <a:spAutoFit/>
          </a:bodyPr>
          <a:lstStyle/>
          <a:p>
            <a:pPr algn="ctr"/>
            <a:r>
              <a:rPr lang="en-US" sz="7200" b="1" dirty="0">
                <a:ln w="22225">
                  <a:solidFill>
                    <a:schemeClr val="accent2"/>
                  </a:solidFill>
                  <a:prstDash val="solid"/>
                </a:ln>
                <a:solidFill>
                  <a:schemeClr val="accent2">
                    <a:lumMod val="40000"/>
                    <a:lumOff val="60000"/>
                  </a:schemeClr>
                </a:solidFill>
              </a:rPr>
              <a:t>Thank you!</a:t>
            </a:r>
          </a:p>
          <a:p>
            <a:pPr algn="ctr"/>
            <a:r>
              <a:rPr lang="en-US" sz="7200" b="1" dirty="0">
                <a:ln w="22225">
                  <a:solidFill>
                    <a:schemeClr val="accent2"/>
                  </a:solidFill>
                  <a:prstDash val="solid"/>
                </a:ln>
                <a:solidFill>
                  <a:schemeClr val="accent2">
                    <a:lumMod val="40000"/>
                    <a:lumOff val="60000"/>
                  </a:schemeClr>
                </a:solidFill>
              </a:rPr>
              <a:t>Have a nice day!</a:t>
            </a:r>
          </a:p>
        </p:txBody>
      </p:sp>
      <p:sp>
        <p:nvSpPr>
          <p:cNvPr id="4" name="Rectangle 3"/>
          <p:cNvSpPr/>
          <p:nvPr/>
        </p:nvSpPr>
        <p:spPr>
          <a:xfrm>
            <a:off x="2244980" y="667459"/>
            <a:ext cx="8118221" cy="2144048"/>
          </a:xfrm>
          <a:prstGeom prst="rect">
            <a:avLst/>
          </a:prstGeom>
        </p:spPr>
        <p:txBody>
          <a:bodyPr wrap="square">
            <a:spAutoFit/>
          </a:bodyPr>
          <a:lstStyle/>
          <a:p>
            <a:pPr algn="ctr">
              <a:spcBef>
                <a:spcPct val="50000"/>
              </a:spcBef>
              <a:defRPr/>
            </a:pPr>
            <a:r>
              <a:rPr lang="en-US" sz="5333" b="1" spc="533" dirty="0">
                <a:ln w="28575">
                  <a:solidFill>
                    <a:srgbClr val="FF0000"/>
                  </a:solidFill>
                </a:ln>
                <a:solidFill>
                  <a:srgbClr val="FFFF00"/>
                </a:solidFill>
                <a:latin typeface=".VnAvantH" pitchFamily="34" charset="0"/>
              </a:rPr>
              <a:t>Goodbye!</a:t>
            </a:r>
          </a:p>
          <a:p>
            <a:pPr algn="ctr">
              <a:spcBef>
                <a:spcPct val="50000"/>
              </a:spcBef>
              <a:defRPr/>
            </a:pPr>
            <a:r>
              <a:rPr lang="en-US" sz="5333" b="1" spc="533" dirty="0">
                <a:ln w="28575">
                  <a:solidFill>
                    <a:schemeClr val="bg1"/>
                  </a:solidFill>
                </a:ln>
                <a:solidFill>
                  <a:srgbClr val="008000"/>
                </a:solidFill>
                <a:latin typeface=".VnAvantH" pitchFamily="34" charset="0"/>
              </a:rPr>
              <a:t>See you again</a:t>
            </a:r>
            <a:endParaRPr lang="en-US" sz="5333" dirty="0"/>
          </a:p>
        </p:txBody>
      </p:sp>
    </p:spTree>
    <p:extLst>
      <p:ext uri="{BB962C8B-B14F-4D97-AF65-F5344CB8AC3E}">
        <p14:creationId xmlns:p14="http://schemas.microsoft.com/office/powerpoint/2010/main" val="12481498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377244" y="25662"/>
            <a:ext cx="2606101" cy="523220"/>
          </a:xfrm>
          <a:prstGeom prst="rect">
            <a:avLst/>
          </a:prstGeom>
          <a:solidFill>
            <a:schemeClr val="accent6"/>
          </a:solidFill>
          <a:effectLst/>
        </p:spPr>
        <p:txBody>
          <a:bodyPr wrap="square" rtlCol="0">
            <a:spAutoFit/>
          </a:bodyPr>
          <a:lstStyle/>
          <a:p>
            <a:r>
              <a:rPr lang="en-US" sz="2800" b="1" dirty="0">
                <a:solidFill>
                  <a:srgbClr val="C00000"/>
                </a:solidFill>
                <a:effectLst>
                  <a:glow rad="88900">
                    <a:schemeClr val="bg1"/>
                  </a:glow>
                </a:effectLst>
                <a:latin typeface="Arial" panose="020B0604020202020204" pitchFamily="34" charset="0"/>
                <a:cs typeface="Arial" panose="020B0604020202020204" pitchFamily="34" charset="0"/>
              </a:rPr>
              <a:t>* WARM-UP</a:t>
            </a:r>
          </a:p>
        </p:txBody>
      </p:sp>
      <p:pic>
        <p:nvPicPr>
          <p:cNvPr id="4" name="Hình ảnh 3">
            <a:extLst>
              <a:ext uri="{FF2B5EF4-FFF2-40B4-BE49-F238E27FC236}">
                <a16:creationId xmlns:a16="http://schemas.microsoft.com/office/drawing/2014/main" id="{B701E641-C716-E692-D385-3FB81B13A3BD}"/>
              </a:ext>
            </a:extLst>
          </p:cNvPr>
          <p:cNvPicPr>
            <a:picLocks noChangeAspect="1"/>
          </p:cNvPicPr>
          <p:nvPr/>
        </p:nvPicPr>
        <p:blipFill rotWithShape="1">
          <a:blip r:embed="rId3">
            <a:extLst>
              <a:ext uri="{28A0092B-C50C-407E-A947-70E740481C1C}">
                <a14:useLocalDpi xmlns:a14="http://schemas.microsoft.com/office/drawing/2010/main" val="0"/>
              </a:ext>
            </a:extLst>
          </a:blip>
          <a:srcRect t="1826"/>
          <a:stretch/>
        </p:blipFill>
        <p:spPr>
          <a:xfrm>
            <a:off x="7815567" y="725853"/>
            <a:ext cx="4156362" cy="5443439"/>
          </a:xfrm>
          <a:prstGeom prst="rect">
            <a:avLst/>
          </a:prstGeom>
        </p:spPr>
      </p:pic>
      <p:sp>
        <p:nvSpPr>
          <p:cNvPr id="2" name="Rectangle 1"/>
          <p:cNvSpPr/>
          <p:nvPr/>
        </p:nvSpPr>
        <p:spPr>
          <a:xfrm>
            <a:off x="1051271" y="3860968"/>
            <a:ext cx="4645892" cy="2308324"/>
          </a:xfrm>
          <a:prstGeom prst="rect">
            <a:avLst/>
          </a:prstGeom>
        </p:spPr>
        <p:txBody>
          <a:bodyPr wrap="square">
            <a:spAutoFit/>
          </a:bodyPr>
          <a:lstStyle/>
          <a:p>
            <a:r>
              <a:rPr lang="en-US" b="1" i="1" dirty="0">
                <a:solidFill>
                  <a:srgbClr val="0070C0"/>
                </a:solidFill>
              </a:rPr>
              <a:t>- Drink alcohol, beer</a:t>
            </a:r>
          </a:p>
          <a:p>
            <a:r>
              <a:rPr lang="en-US" b="1" i="1" dirty="0">
                <a:solidFill>
                  <a:srgbClr val="0070C0"/>
                </a:solidFill>
              </a:rPr>
              <a:t>- Not obeying traffic laws</a:t>
            </a:r>
          </a:p>
          <a:p>
            <a:r>
              <a:rPr lang="en-US" b="1" i="1" dirty="0">
                <a:solidFill>
                  <a:srgbClr val="0070C0"/>
                </a:solidFill>
              </a:rPr>
              <a:t>- traffic jam</a:t>
            </a:r>
          </a:p>
          <a:p>
            <a:r>
              <a:rPr lang="en-US" b="1" i="1" dirty="0">
                <a:solidFill>
                  <a:srgbClr val="0070C0"/>
                </a:solidFill>
              </a:rPr>
              <a:t>- too many vehicles</a:t>
            </a:r>
          </a:p>
          <a:p>
            <a:r>
              <a:rPr lang="en-US" b="1" i="1" dirty="0">
                <a:solidFill>
                  <a:srgbClr val="0070C0"/>
                </a:solidFill>
              </a:rPr>
              <a:t>- drive line up when riding on the road</a:t>
            </a:r>
          </a:p>
          <a:p>
            <a:r>
              <a:rPr lang="en-US" b="1" i="1" dirty="0">
                <a:solidFill>
                  <a:srgbClr val="0070C0"/>
                </a:solidFill>
              </a:rPr>
              <a:t>- driving too fast, overtaking carelessly</a:t>
            </a:r>
          </a:p>
          <a:p>
            <a:r>
              <a:rPr lang="en-US" b="1" i="1" dirty="0">
                <a:solidFill>
                  <a:srgbClr val="0070C0"/>
                </a:solidFill>
              </a:rPr>
              <a:t>- Cross the red light:</a:t>
            </a:r>
          </a:p>
          <a:p>
            <a:r>
              <a:rPr lang="en-US" b="1" i="1" dirty="0">
                <a:solidFill>
                  <a:srgbClr val="0070C0"/>
                </a:solidFill>
              </a:rPr>
              <a:t>- many narrow roads</a:t>
            </a:r>
          </a:p>
        </p:txBody>
      </p:sp>
      <p:sp>
        <p:nvSpPr>
          <p:cNvPr id="3" name="Rectangle 2"/>
          <p:cNvSpPr/>
          <p:nvPr/>
        </p:nvSpPr>
        <p:spPr>
          <a:xfrm>
            <a:off x="4120325" y="141078"/>
            <a:ext cx="3695242" cy="584775"/>
          </a:xfrm>
          <a:prstGeom prst="rect">
            <a:avLst/>
          </a:prstGeom>
        </p:spPr>
        <p:txBody>
          <a:bodyPr wrap="none">
            <a:spAutoFit/>
          </a:bodyPr>
          <a:lstStyle/>
          <a:p>
            <a:r>
              <a:rPr lang="en-US" sz="3200" b="1" dirty="0">
                <a:solidFill>
                  <a:srgbClr val="008A80"/>
                </a:solidFill>
                <a:latin typeface="Showcard Gothic" panose="04020904020102020604" pitchFamily="82" charset="0"/>
                <a:ea typeface="Times New Roman" panose="02020603050405020304" pitchFamily="18" charset="0"/>
              </a:rPr>
              <a:t>BRAIN STORMING:</a:t>
            </a:r>
            <a:endParaRPr lang="en-US" sz="3200" b="1" dirty="0">
              <a:solidFill>
                <a:srgbClr val="008A80"/>
              </a:solidFill>
              <a:latin typeface="Showcard Gothic" panose="04020904020102020604" pitchFamily="82" charset="0"/>
            </a:endParaRPr>
          </a:p>
        </p:txBody>
      </p:sp>
      <p:sp>
        <p:nvSpPr>
          <p:cNvPr id="8" name="Explosion 1 7"/>
          <p:cNvSpPr/>
          <p:nvPr/>
        </p:nvSpPr>
        <p:spPr>
          <a:xfrm>
            <a:off x="3553632" y="1837533"/>
            <a:ext cx="2849534" cy="2400530"/>
          </a:xfrm>
          <a:prstGeom prst="irregularSeal1">
            <a:avLst/>
          </a:prstGeom>
          <a:solidFill>
            <a:schemeClr val="tx2">
              <a:lumMod val="20000"/>
              <a:lumOff val="80000"/>
            </a:schemeClr>
          </a:solidFill>
          <a:ln w="25400" cap="flat" cmpd="sng" algn="ctr">
            <a:solidFill>
              <a:srgbClr val="FEA022"/>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15000"/>
              </a:lnSpc>
              <a:spcBef>
                <a:spcPts val="0"/>
              </a:spcBef>
              <a:spcAft>
                <a:spcPts val="1000"/>
              </a:spcAft>
              <a:buClrTx/>
              <a:buSzTx/>
              <a:buFontTx/>
              <a:buNone/>
              <a:tabLst/>
              <a:defRPr/>
            </a:pPr>
            <a:r>
              <a:rPr kumimoji="0" lang="en-US" sz="2800" i="0" u="none" strike="noStrike" kern="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Traffic problems</a:t>
            </a:r>
            <a:endParaRPr kumimoji="0" lang="en-US" sz="2800" i="0" u="none" strike="noStrike" kern="0" cap="none" spc="0" normalizeH="0" baseline="0" noProof="0" dirty="0">
              <a:ln>
                <a:noFill/>
              </a:ln>
              <a:solidFill>
                <a:srgbClr val="FF0000"/>
              </a:solidFill>
              <a:effectLst/>
              <a:uLnTx/>
              <a:uFillTx/>
              <a:latin typeface="Calibri"/>
              <a:ea typeface="Times New Roman" panose="02020603050405020304" pitchFamily="18" charset="0"/>
              <a:cs typeface="Times New Roman" panose="02020603050405020304" pitchFamily="18" charset="0"/>
            </a:endParaRPr>
          </a:p>
        </p:txBody>
      </p:sp>
      <p:sp>
        <p:nvSpPr>
          <p:cNvPr id="6" name="Rectangle 5"/>
          <p:cNvSpPr/>
          <p:nvPr/>
        </p:nvSpPr>
        <p:spPr>
          <a:xfrm>
            <a:off x="4676092" y="1452659"/>
            <a:ext cx="2097562" cy="369332"/>
          </a:xfrm>
          <a:prstGeom prst="rect">
            <a:avLst/>
          </a:prstGeom>
        </p:spPr>
        <p:txBody>
          <a:bodyPr wrap="none">
            <a:spAutoFit/>
          </a:bodyPr>
          <a:lstStyle/>
          <a:p>
            <a:pPr lvl="0"/>
            <a:r>
              <a:rPr lang="en-US" b="1" dirty="0">
                <a:solidFill>
                  <a:srgbClr val="FF0000"/>
                </a:solidFill>
              </a:rPr>
              <a:t>- Cross the red light</a:t>
            </a:r>
          </a:p>
        </p:txBody>
      </p:sp>
      <p:pic>
        <p:nvPicPr>
          <p:cNvPr id="10" name="Hình ảnh 8">
            <a:extLst>
              <a:ext uri="{FF2B5EF4-FFF2-40B4-BE49-F238E27FC236}">
                <a16:creationId xmlns:a16="http://schemas.microsoft.com/office/drawing/2014/main" id="{45DC9ECA-1929-434D-A3C3-C3511574025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6663" t="860" r="27836" b="8708"/>
          <a:stretch/>
        </p:blipFill>
        <p:spPr bwMode="auto">
          <a:xfrm>
            <a:off x="0" y="548882"/>
            <a:ext cx="1388319" cy="266930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404845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125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1000" fill="hold"/>
                                        <p:tgtEl>
                                          <p:spTgt spid="2"/>
                                        </p:tgtEl>
                                        <p:attrNameLst>
                                          <p:attrName>ppt_x</p:attrName>
                                        </p:attrNameLst>
                                      </p:cBhvr>
                                      <p:tavLst>
                                        <p:tav tm="0">
                                          <p:val>
                                            <p:strVal val="#ppt_x"/>
                                          </p:val>
                                        </p:tav>
                                        <p:tav tm="100000">
                                          <p:val>
                                            <p:strVal val="#ppt_x"/>
                                          </p:val>
                                        </p:tav>
                                      </p:tavLst>
                                    </p:anim>
                                    <p:anim calcmode="lin" valueType="num">
                                      <p:cBhvr additive="base">
                                        <p:cTn id="13"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a:xfrm>
            <a:off x="3329276" y="1303957"/>
            <a:ext cx="5020836" cy="635340"/>
          </a:xfrm>
          <a:prstGeom prst="roundRect">
            <a:avLst>
              <a:gd name="adj" fmla="val 42661"/>
            </a:avLst>
          </a:prstGeom>
          <a:solidFill>
            <a:srgbClr val="FF98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7487" y="937650"/>
            <a:ext cx="1344559" cy="1277694"/>
          </a:xfrm>
          <a:prstGeom prst="rect">
            <a:avLst/>
          </a:prstGeom>
        </p:spPr>
      </p:pic>
      <p:sp>
        <p:nvSpPr>
          <p:cNvPr id="15" name="TextBox 14"/>
          <p:cNvSpPr txBox="1"/>
          <p:nvPr/>
        </p:nvSpPr>
        <p:spPr>
          <a:xfrm>
            <a:off x="4082047" y="1391169"/>
            <a:ext cx="3519480" cy="461665"/>
          </a:xfrm>
          <a:prstGeom prst="rect">
            <a:avLst/>
          </a:prstGeom>
          <a:noFill/>
        </p:spPr>
        <p:txBody>
          <a:bodyPr wrap="square" rtlCol="0">
            <a:spAutoFit/>
          </a:bodyPr>
          <a:lstStyle/>
          <a:p>
            <a:r>
              <a:rPr lang="en-US" sz="2400" b="1" dirty="0">
                <a:solidFill>
                  <a:srgbClr val="7030A0"/>
                </a:solidFill>
              </a:rPr>
              <a:t>LESSON 5: SKILLS 2</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68547" y="172218"/>
            <a:ext cx="855823" cy="848808"/>
          </a:xfrm>
          <a:prstGeom prst="rect">
            <a:avLst/>
          </a:prstGeom>
        </p:spPr>
      </p:pic>
      <p:sp>
        <p:nvSpPr>
          <p:cNvPr id="16" name="TextBox 15"/>
          <p:cNvSpPr txBox="1"/>
          <p:nvPr/>
        </p:nvSpPr>
        <p:spPr>
          <a:xfrm>
            <a:off x="780915" y="237708"/>
            <a:ext cx="1387631" cy="707886"/>
          </a:xfrm>
          <a:prstGeom prst="rect">
            <a:avLst/>
          </a:prstGeom>
          <a:noFill/>
        </p:spPr>
        <p:txBody>
          <a:bodyPr wrap="square" rtlCol="0">
            <a:spAutoFit/>
          </a:bodyPr>
          <a:lstStyle/>
          <a:p>
            <a:pPr algn="ctr"/>
            <a:r>
              <a:rPr lang="en-US" sz="4000" b="1" dirty="0">
                <a:solidFill>
                  <a:schemeClr val="bg1"/>
                </a:solidFill>
                <a:latin typeface="Myriad Pro" pitchFamily="34" charset="0"/>
              </a:rPr>
              <a:t>Unit</a:t>
            </a:r>
          </a:p>
        </p:txBody>
      </p:sp>
      <p:sp>
        <p:nvSpPr>
          <p:cNvPr id="17" name="TextBox 16"/>
          <p:cNvSpPr txBox="1"/>
          <p:nvPr/>
        </p:nvSpPr>
        <p:spPr>
          <a:xfrm>
            <a:off x="3327150" y="229764"/>
            <a:ext cx="4958938" cy="707886"/>
          </a:xfrm>
          <a:prstGeom prst="rect">
            <a:avLst/>
          </a:prstGeom>
          <a:noFill/>
        </p:spPr>
        <p:txBody>
          <a:bodyPr wrap="square" rtlCol="0">
            <a:spAutoFit/>
          </a:bodyPr>
          <a:lstStyle/>
          <a:p>
            <a:r>
              <a:rPr lang="en-US" sz="4000" b="1" dirty="0">
                <a:solidFill>
                  <a:schemeClr val="bg1"/>
                </a:solidFill>
                <a:latin typeface="Myriad Pro" pitchFamily="34" charset="0"/>
              </a:rPr>
              <a:t>TRAFFIC</a:t>
            </a:r>
          </a:p>
        </p:txBody>
      </p:sp>
      <p:sp>
        <p:nvSpPr>
          <p:cNvPr id="18" name="TextBox 17"/>
          <p:cNvSpPr txBox="1"/>
          <p:nvPr/>
        </p:nvSpPr>
        <p:spPr>
          <a:xfrm>
            <a:off x="2235238" y="190029"/>
            <a:ext cx="722440" cy="830997"/>
          </a:xfrm>
          <a:prstGeom prst="rect">
            <a:avLst/>
          </a:prstGeom>
          <a:noFill/>
        </p:spPr>
        <p:txBody>
          <a:bodyPr wrap="square" rtlCol="0">
            <a:spAutoFit/>
          </a:bodyPr>
          <a:lstStyle/>
          <a:p>
            <a:pPr algn="ctr"/>
            <a:r>
              <a:rPr lang="en-US" sz="4800" b="1" dirty="0">
                <a:solidFill>
                  <a:schemeClr val="bg1"/>
                </a:solidFill>
                <a:latin typeface="Myriad Pro" pitchFamily="34" charset="0"/>
              </a:rPr>
              <a:t>7</a:t>
            </a:r>
          </a:p>
        </p:txBody>
      </p:sp>
      <p:pic>
        <p:nvPicPr>
          <p:cNvPr id="6" name="Hình ảnh 5">
            <a:extLst>
              <a:ext uri="{FF2B5EF4-FFF2-40B4-BE49-F238E27FC236}">
                <a16:creationId xmlns:a16="http://schemas.microsoft.com/office/drawing/2014/main" id="{1831F543-6F2A-9316-67F8-228BF8AC49D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57678" y="2215344"/>
            <a:ext cx="6771756" cy="3918488"/>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68547" y="172218"/>
            <a:ext cx="855823" cy="848808"/>
          </a:xfrm>
          <a:prstGeom prst="rect">
            <a:avLst/>
          </a:prstGeom>
        </p:spPr>
      </p:pic>
      <p:sp>
        <p:nvSpPr>
          <p:cNvPr id="14" name="TextBox 13"/>
          <p:cNvSpPr txBox="1"/>
          <p:nvPr/>
        </p:nvSpPr>
        <p:spPr>
          <a:xfrm>
            <a:off x="780915" y="237708"/>
            <a:ext cx="1320940" cy="707886"/>
          </a:xfrm>
          <a:prstGeom prst="rect">
            <a:avLst/>
          </a:prstGeom>
          <a:noFill/>
        </p:spPr>
        <p:txBody>
          <a:bodyPr wrap="square" rtlCol="0">
            <a:spAutoFit/>
          </a:bodyPr>
          <a:lstStyle/>
          <a:p>
            <a:pPr algn="ctr"/>
            <a:r>
              <a:rPr lang="en-US" sz="4000" b="1" dirty="0">
                <a:solidFill>
                  <a:srgbClr val="C00000"/>
                </a:solidFill>
                <a:latin typeface="Myriad Pro" pitchFamily="34" charset="0"/>
              </a:rPr>
              <a:t>Unit</a:t>
            </a:r>
          </a:p>
        </p:txBody>
      </p:sp>
      <p:sp>
        <p:nvSpPr>
          <p:cNvPr id="19" name="TextBox 18"/>
          <p:cNvSpPr txBox="1"/>
          <p:nvPr/>
        </p:nvSpPr>
        <p:spPr>
          <a:xfrm>
            <a:off x="3327150" y="229764"/>
            <a:ext cx="3361033" cy="707886"/>
          </a:xfrm>
          <a:prstGeom prst="rect">
            <a:avLst/>
          </a:prstGeom>
          <a:noFill/>
        </p:spPr>
        <p:txBody>
          <a:bodyPr wrap="square" rtlCol="0">
            <a:spAutoFit/>
          </a:bodyPr>
          <a:lstStyle/>
          <a:p>
            <a:r>
              <a:rPr lang="en-US" sz="4000" b="1" dirty="0">
                <a:solidFill>
                  <a:srgbClr val="C00000"/>
                </a:solidFill>
                <a:latin typeface="Myriad Pro" pitchFamily="34" charset="0"/>
              </a:rPr>
              <a:t>TRAFFIC</a:t>
            </a:r>
          </a:p>
        </p:txBody>
      </p:sp>
      <p:sp>
        <p:nvSpPr>
          <p:cNvPr id="20" name="TextBox 19"/>
          <p:cNvSpPr txBox="1"/>
          <p:nvPr/>
        </p:nvSpPr>
        <p:spPr>
          <a:xfrm>
            <a:off x="2235238" y="190029"/>
            <a:ext cx="722440" cy="830997"/>
          </a:xfrm>
          <a:prstGeom prst="rect">
            <a:avLst/>
          </a:prstGeom>
          <a:noFill/>
        </p:spPr>
        <p:txBody>
          <a:bodyPr wrap="square" rtlCol="0">
            <a:spAutoFit/>
          </a:bodyPr>
          <a:lstStyle/>
          <a:p>
            <a:pPr algn="ctr"/>
            <a:r>
              <a:rPr lang="en-US" sz="4800" b="1" dirty="0">
                <a:solidFill>
                  <a:srgbClr val="C00000"/>
                </a:solidFill>
                <a:latin typeface="Myriad Pro" pitchFamily="34" charset="0"/>
              </a:rPr>
              <a:t>7</a:t>
            </a:r>
          </a:p>
        </p:txBody>
      </p:sp>
    </p:spTree>
    <p:extLst>
      <p:ext uri="{BB962C8B-B14F-4D97-AF65-F5344CB8AC3E}">
        <p14:creationId xmlns:p14="http://schemas.microsoft.com/office/powerpoint/2010/main" val="2526211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92203" y="106569"/>
            <a:ext cx="2531851" cy="523220"/>
          </a:xfrm>
          <a:prstGeom prst="rect">
            <a:avLst/>
          </a:prstGeom>
          <a:solidFill>
            <a:schemeClr val="accent4">
              <a:lumMod val="20000"/>
              <a:lumOff val="80000"/>
            </a:schemeClr>
          </a:solidFill>
          <a:effectLst/>
        </p:spPr>
        <p:txBody>
          <a:bodyPr wrap="square" rtlCol="0">
            <a:spAutoFit/>
          </a:bodyPr>
          <a:lstStyle/>
          <a:p>
            <a:r>
              <a:rPr lang="en-US" sz="2800" b="1" dirty="0">
                <a:solidFill>
                  <a:srgbClr val="C00000"/>
                </a:solidFill>
                <a:effectLst>
                  <a:glow rad="88900">
                    <a:schemeClr val="bg1"/>
                  </a:glow>
                </a:effectLst>
                <a:latin typeface="Arial" panose="020B0604020202020204" pitchFamily="34" charset="0"/>
                <a:cs typeface="Arial" panose="020B0604020202020204" pitchFamily="34" charset="0"/>
              </a:rPr>
              <a:t>I. LISTENING</a:t>
            </a:r>
          </a:p>
        </p:txBody>
      </p:sp>
      <p:sp>
        <p:nvSpPr>
          <p:cNvPr id="8" name="TextBox 7">
            <a:extLst>
              <a:ext uri="{FF2B5EF4-FFF2-40B4-BE49-F238E27FC236}">
                <a16:creationId xmlns:a16="http://schemas.microsoft.com/office/drawing/2014/main" id="{58837C03-15B0-4F4A-8CD7-DE20B1C80534}"/>
              </a:ext>
            </a:extLst>
          </p:cNvPr>
          <p:cNvSpPr txBox="1"/>
          <p:nvPr/>
        </p:nvSpPr>
        <p:spPr>
          <a:xfrm>
            <a:off x="1134821" y="996005"/>
            <a:ext cx="5520903" cy="830997"/>
          </a:xfrm>
          <a:prstGeom prst="rect">
            <a:avLst/>
          </a:prstGeom>
          <a:noFill/>
          <a:effectLst/>
        </p:spPr>
        <p:txBody>
          <a:bodyPr wrap="square" rtlCol="0">
            <a:spAutoFit/>
          </a:bodyPr>
          <a:lstStyle/>
          <a:p>
            <a:r>
              <a:rPr lang="en-US" sz="2400" b="1" dirty="0">
                <a:latin typeface="Arial" panose="020B0604020202020204" pitchFamily="34" charset="0"/>
                <a:cs typeface="Arial" panose="020B0604020202020204" pitchFamily="34" charset="0"/>
              </a:rPr>
              <a:t>Discuss: What can you see in this picture? What is special about it?</a:t>
            </a:r>
            <a:endParaRPr lang="en-US" sz="2400" b="1" dirty="0">
              <a:effectLst>
                <a:glow rad="88900">
                  <a:schemeClr val="bg1"/>
                </a:glow>
              </a:effectLst>
              <a:latin typeface="Arial" panose="020B0604020202020204" pitchFamily="34" charset="0"/>
              <a:cs typeface="Arial" panose="020B0604020202020204" pitchFamily="34" charset="0"/>
            </a:endParaRPr>
          </a:p>
        </p:txBody>
      </p:sp>
      <p:sp>
        <p:nvSpPr>
          <p:cNvPr id="9" name="Rounded Rectangle 15">
            <a:extLst>
              <a:ext uri="{FF2B5EF4-FFF2-40B4-BE49-F238E27FC236}">
                <a16:creationId xmlns:a16="http://schemas.microsoft.com/office/drawing/2014/main" id="{5F4478E5-4CEE-4FE8-99C8-B83F9434EE16}"/>
              </a:ext>
            </a:extLst>
          </p:cNvPr>
          <p:cNvSpPr/>
          <p:nvPr/>
        </p:nvSpPr>
        <p:spPr>
          <a:xfrm>
            <a:off x="579431" y="955064"/>
            <a:ext cx="502606" cy="502606"/>
          </a:xfrm>
          <a:prstGeom prst="roundRect">
            <a:avLst/>
          </a:prstGeom>
          <a:solidFill>
            <a:srgbClr val="0FB7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0" name="TextBox 9">
            <a:extLst>
              <a:ext uri="{FF2B5EF4-FFF2-40B4-BE49-F238E27FC236}">
                <a16:creationId xmlns:a16="http://schemas.microsoft.com/office/drawing/2014/main" id="{5F65E3ED-02EC-4DEA-B1D6-6965B40AAA46}"/>
              </a:ext>
            </a:extLst>
          </p:cNvPr>
          <p:cNvSpPr txBox="1"/>
          <p:nvPr/>
        </p:nvSpPr>
        <p:spPr>
          <a:xfrm>
            <a:off x="632216" y="852424"/>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1</a:t>
            </a:r>
          </a:p>
        </p:txBody>
      </p:sp>
      <p:pic>
        <p:nvPicPr>
          <p:cNvPr id="16" name="Picture 4" descr="Conversation - Free people icons">
            <a:extLst>
              <a:ext uri="{FF2B5EF4-FFF2-40B4-BE49-F238E27FC236}">
                <a16:creationId xmlns:a16="http://schemas.microsoft.com/office/drawing/2014/main" id="{78099567-692C-4586-83B3-4C60480C0B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203" y="4065673"/>
            <a:ext cx="2217267" cy="2047588"/>
          </a:xfrm>
          <a:prstGeom prst="rect">
            <a:avLst/>
          </a:prstGeom>
          <a:noFill/>
          <a:extLst>
            <a:ext uri="{909E8E84-426E-40DD-AFC4-6F175D3DCCD1}">
              <a14:hiddenFill xmlns:a14="http://schemas.microsoft.com/office/drawing/2010/main">
                <a:solidFill>
                  <a:srgbClr val="FFFFFF"/>
                </a:solidFill>
              </a14:hiddenFill>
            </a:ext>
          </a:extLst>
        </p:spPr>
      </p:pic>
      <p:pic>
        <p:nvPicPr>
          <p:cNvPr id="14" name="Hình ảnh 13">
            <a:extLst>
              <a:ext uri="{FF2B5EF4-FFF2-40B4-BE49-F238E27FC236}">
                <a16:creationId xmlns:a16="http://schemas.microsoft.com/office/drawing/2014/main" id="{634F555A-28D9-CC1B-7685-3504EE08492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84654" y="435942"/>
            <a:ext cx="4441505" cy="5677319"/>
          </a:xfrm>
          <a:prstGeom prst="rect">
            <a:avLst/>
          </a:prstGeom>
        </p:spPr>
      </p:pic>
      <p:sp>
        <p:nvSpPr>
          <p:cNvPr id="3" name="Rectangle 2"/>
          <p:cNvSpPr/>
          <p:nvPr/>
        </p:nvSpPr>
        <p:spPr>
          <a:xfrm>
            <a:off x="2013990" y="1992028"/>
            <a:ext cx="5356080" cy="2073645"/>
          </a:xfrm>
          <a:prstGeom prst="rect">
            <a:avLst/>
          </a:prstGeom>
        </p:spPr>
        <p:txBody>
          <a:bodyPr wrap="square">
            <a:spAutoFit/>
          </a:bodyPr>
          <a:lstStyle/>
          <a:p>
            <a:r>
              <a:rPr lang="en-US" sz="2500" i="1" dirty="0">
                <a:latin typeface="Times New Roman" panose="02020603050405020304" pitchFamily="18" charset="0"/>
                <a:ea typeface="Times New Roman" panose="02020603050405020304" pitchFamily="18" charset="0"/>
                <a:cs typeface="Times New Roman" panose="02020603050405020304" pitchFamily="18" charset="0"/>
              </a:rPr>
              <a:t>- I can see a lot of vehicles on the road.</a:t>
            </a:r>
            <a:endParaRPr lang="en-US" sz="2500" dirty="0">
              <a:latin typeface="Calibri" panose="020F0502020204030204" pitchFamily="34" charset="0"/>
              <a:ea typeface="Times New Roman" panose="02020603050405020304" pitchFamily="18" charset="0"/>
              <a:cs typeface="Times New Roman" panose="02020603050405020304" pitchFamily="18" charset="0"/>
            </a:endParaRPr>
          </a:p>
          <a:p>
            <a:r>
              <a:rPr lang="en-US" sz="2500" i="1" dirty="0">
                <a:latin typeface="Times New Roman" panose="02020603050405020304" pitchFamily="18" charset="0"/>
                <a:ea typeface="Times New Roman" panose="02020603050405020304" pitchFamily="18" charset="0"/>
                <a:cs typeface="Times New Roman" panose="02020603050405020304" pitchFamily="18" charset="0"/>
              </a:rPr>
              <a:t>- I can see a  traffic jam.</a:t>
            </a:r>
            <a:endParaRPr lang="en-US" sz="2500" dirty="0">
              <a:latin typeface="Calibri" panose="020F0502020204030204" pitchFamily="34" charset="0"/>
              <a:ea typeface="Times New Roman" panose="02020603050405020304" pitchFamily="18" charset="0"/>
              <a:cs typeface="Times New Roman" panose="02020603050405020304" pitchFamily="18" charset="0"/>
            </a:endParaRPr>
          </a:p>
          <a:p>
            <a:r>
              <a:rPr lang="en-US" sz="2500" i="1" dirty="0">
                <a:latin typeface="Times New Roman" panose="02020603050405020304" pitchFamily="18" charset="0"/>
                <a:ea typeface="Times New Roman" panose="02020603050405020304" pitchFamily="18" charset="0"/>
                <a:cs typeface="Times New Roman" panose="02020603050405020304" pitchFamily="18" charset="0"/>
              </a:rPr>
              <a:t>- I can see that some drivers don't obey traffic laws/rules.</a:t>
            </a:r>
            <a:endParaRPr lang="en-US" sz="2500" dirty="0">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1000"/>
              </a:spcAft>
            </a:pPr>
            <a:r>
              <a:rPr lang="en-US" sz="2500" i="1" dirty="0">
                <a:latin typeface="Times New Roman" panose="02020603050405020304" pitchFamily="18" charset="0"/>
                <a:ea typeface="Times New Roman" panose="02020603050405020304" pitchFamily="18" charset="0"/>
                <a:cs typeface="Times New Roman" panose="02020603050405020304" pitchFamily="18" charset="0"/>
              </a:rPr>
              <a:t>I can see that it's very dangerous.</a:t>
            </a:r>
            <a:endParaRPr lang="en-US" sz="25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5" name="TextBox 4"/>
          <p:cNvSpPr txBox="1"/>
          <p:nvPr/>
        </p:nvSpPr>
        <p:spPr>
          <a:xfrm>
            <a:off x="2835521" y="4369245"/>
            <a:ext cx="3713018" cy="461665"/>
          </a:xfrm>
          <a:prstGeom prst="rect">
            <a:avLst/>
          </a:prstGeom>
          <a:noFill/>
        </p:spPr>
        <p:txBody>
          <a:bodyPr wrap="square" rtlCol="0">
            <a:spAutoFit/>
          </a:bodyPr>
          <a:lstStyle/>
          <a:p>
            <a:r>
              <a:rPr lang="en-US" sz="2400" b="1" i="1" dirty="0">
                <a:solidFill>
                  <a:srgbClr val="C00000"/>
                </a:solidFill>
                <a:sym typeface="Wingdings" panose="05000000000000000000" pitchFamily="2" charset="2"/>
              </a:rPr>
              <a:t> It’s a serious traffic jam.</a:t>
            </a:r>
          </a:p>
        </p:txBody>
      </p:sp>
    </p:spTree>
    <p:extLst>
      <p:ext uri="{BB962C8B-B14F-4D97-AF65-F5344CB8AC3E}">
        <p14:creationId xmlns:p14="http://schemas.microsoft.com/office/powerpoint/2010/main" val="356379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Hình ảnh 10">
            <a:extLst>
              <a:ext uri="{FF2B5EF4-FFF2-40B4-BE49-F238E27FC236}">
                <a16:creationId xmlns:a16="http://schemas.microsoft.com/office/drawing/2014/main" id="{4E34FC06-5944-1346-7229-62CC2057AAC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74538" y="2425535"/>
            <a:ext cx="5256586" cy="2069614"/>
          </a:xfrm>
          <a:prstGeom prst="rect">
            <a:avLst/>
          </a:prstGeom>
        </p:spPr>
      </p:pic>
      <p:sp>
        <p:nvSpPr>
          <p:cNvPr id="8" name="TextBox 7">
            <a:extLst>
              <a:ext uri="{FF2B5EF4-FFF2-40B4-BE49-F238E27FC236}">
                <a16:creationId xmlns:a16="http://schemas.microsoft.com/office/drawing/2014/main" id="{58837C03-15B0-4F4A-8CD7-DE20B1C80534}"/>
              </a:ext>
            </a:extLst>
          </p:cNvPr>
          <p:cNvSpPr txBox="1"/>
          <p:nvPr/>
        </p:nvSpPr>
        <p:spPr>
          <a:xfrm>
            <a:off x="860361" y="1185368"/>
            <a:ext cx="9964774" cy="461665"/>
          </a:xfrm>
          <a:prstGeom prst="rect">
            <a:avLst/>
          </a:prstGeom>
          <a:noFill/>
          <a:effectLst/>
        </p:spPr>
        <p:txBody>
          <a:bodyPr wrap="square" rtlCol="0">
            <a:spAutoFit/>
          </a:bodyPr>
          <a:lstStyle/>
          <a:p>
            <a:r>
              <a:rPr lang="en-US" sz="2400" b="1" dirty="0">
                <a:latin typeface="Arial" panose="020B0604020202020204" pitchFamily="34" charset="0"/>
                <a:cs typeface="Arial" panose="020B0604020202020204" pitchFamily="34" charset="0"/>
              </a:rPr>
              <a:t>Listen to the recording and choose the correct answer A, B, or C</a:t>
            </a:r>
            <a:endParaRPr lang="en-US" sz="2400" b="1" dirty="0">
              <a:effectLst>
                <a:glow rad="88900">
                  <a:schemeClr val="bg1"/>
                </a:glow>
              </a:effectLst>
              <a:latin typeface="Arial" panose="020B0604020202020204" pitchFamily="34" charset="0"/>
              <a:cs typeface="Arial" panose="020B0604020202020204" pitchFamily="34" charset="0"/>
            </a:endParaRPr>
          </a:p>
        </p:txBody>
      </p:sp>
      <p:sp>
        <p:nvSpPr>
          <p:cNvPr id="9" name="Rounded Rectangle 15">
            <a:extLst>
              <a:ext uri="{FF2B5EF4-FFF2-40B4-BE49-F238E27FC236}">
                <a16:creationId xmlns:a16="http://schemas.microsoft.com/office/drawing/2014/main" id="{5F4478E5-4CEE-4FE8-99C8-B83F9434EE16}"/>
              </a:ext>
            </a:extLst>
          </p:cNvPr>
          <p:cNvSpPr/>
          <p:nvPr/>
        </p:nvSpPr>
        <p:spPr>
          <a:xfrm>
            <a:off x="320812" y="1164898"/>
            <a:ext cx="502606" cy="502606"/>
          </a:xfrm>
          <a:prstGeom prst="roundRect">
            <a:avLst/>
          </a:prstGeom>
          <a:solidFill>
            <a:srgbClr val="0FB7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0" name="TextBox 9">
            <a:extLst>
              <a:ext uri="{FF2B5EF4-FFF2-40B4-BE49-F238E27FC236}">
                <a16:creationId xmlns:a16="http://schemas.microsoft.com/office/drawing/2014/main" id="{5F65E3ED-02EC-4DEA-B1D6-6965B40AAA46}"/>
              </a:ext>
            </a:extLst>
          </p:cNvPr>
          <p:cNvSpPr txBox="1"/>
          <p:nvPr/>
        </p:nvSpPr>
        <p:spPr>
          <a:xfrm>
            <a:off x="392069" y="1024114"/>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pic>
        <p:nvPicPr>
          <p:cNvPr id="12" name="Graphic 2" descr="Headphones with solid fill">
            <a:extLst>
              <a:ext uri="{FF2B5EF4-FFF2-40B4-BE49-F238E27FC236}">
                <a16:creationId xmlns:a16="http://schemas.microsoft.com/office/drawing/2014/main" id="{285B6C71-7E99-7F8B-35CD-871A4C438C0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984509" y="-184348"/>
            <a:ext cx="2173574" cy="170692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2" name="Hình Bầu dục 1">
            <a:extLst>
              <a:ext uri="{FF2B5EF4-FFF2-40B4-BE49-F238E27FC236}">
                <a16:creationId xmlns:a16="http://schemas.microsoft.com/office/drawing/2014/main" id="{D4EE838D-9374-3904-E232-9D6EF67BC7D0}"/>
              </a:ext>
            </a:extLst>
          </p:cNvPr>
          <p:cNvSpPr/>
          <p:nvPr/>
        </p:nvSpPr>
        <p:spPr>
          <a:xfrm>
            <a:off x="1174538" y="3967018"/>
            <a:ext cx="542502" cy="528131"/>
          </a:xfrm>
          <a:prstGeom prst="ellipse">
            <a:avLst/>
          </a:prstGeom>
          <a:noFill/>
          <a:ln w="38100">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3" name="05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0827614" y="256829"/>
            <a:ext cx="487363" cy="487363"/>
          </a:xfrm>
          <a:prstGeom prst="rect">
            <a:avLst/>
          </a:prstGeom>
        </p:spPr>
      </p:pic>
    </p:spTree>
    <p:extLst>
      <p:ext uri="{BB962C8B-B14F-4D97-AF65-F5344CB8AC3E}">
        <p14:creationId xmlns:p14="http://schemas.microsoft.com/office/powerpoint/2010/main" val="2464889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anim calcmode="lin" valueType="num">
                                      <p:cBhvr>
                                        <p:cTn id="8" dur="750" fill="hold"/>
                                        <p:tgtEl>
                                          <p:spTgt spid="2"/>
                                        </p:tgtEl>
                                        <p:attrNameLst>
                                          <p:attrName>ppt_x</p:attrName>
                                        </p:attrNameLst>
                                      </p:cBhvr>
                                      <p:tavLst>
                                        <p:tav tm="0">
                                          <p:val>
                                            <p:strVal val="#ppt_x"/>
                                          </p:val>
                                        </p:tav>
                                        <p:tav tm="100000">
                                          <p:val>
                                            <p:strVal val="#ppt_x"/>
                                          </p:val>
                                        </p:tav>
                                      </p:tavLst>
                                    </p:anim>
                                    <p:anim calcmode="lin" valueType="num">
                                      <p:cBhvr>
                                        <p:cTn id="9" dur="75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3"/>
                    </p:tgtEl>
                  </p:cond>
                </p:stCondLst>
                <p:endSync evt="end" delay="0">
                  <p:rtn val="all"/>
                </p:endSync>
                <p:childTnLst>
                  <p:par>
                    <p:cTn id="11" fill="hold">
                      <p:stCondLst>
                        <p:cond delay="0"/>
                      </p:stCondLst>
                      <p:childTnLst>
                        <p:par>
                          <p:cTn id="12" fill="hold">
                            <p:stCondLst>
                              <p:cond delay="0"/>
                            </p:stCondLst>
                            <p:childTnLst>
                              <p:par>
                                <p:cTn id="13" presetID="1" presetClass="mediacall" presetSubtype="0" fill="hold" nodeType="clickEffect">
                                  <p:stCondLst>
                                    <p:cond delay="0"/>
                                  </p:stCondLst>
                                  <p:childTnLst>
                                    <p:cmd type="call" cmd="playFrom(0.0)">
                                      <p:cBhvr>
                                        <p:cTn id="14" dur="66591" fill="hold"/>
                                        <p:tgtEl>
                                          <p:spTgt spid="3"/>
                                        </p:tgtEl>
                                      </p:cBhvr>
                                    </p:cmd>
                                  </p:childTnLst>
                                </p:cTn>
                              </p:par>
                            </p:childTnLst>
                          </p:cTn>
                        </p:par>
                      </p:childTnLst>
                    </p:cTn>
                  </p:par>
                </p:childTnLst>
              </p:cTn>
              <p:nextCondLst>
                <p:cond evt="onClick" delay="0">
                  <p:tgtEl>
                    <p:spTgt spid="3"/>
                  </p:tgtEl>
                </p:cond>
              </p:nextCondLst>
            </p:seq>
            <p:audio>
              <p:cMediaNode vol="80000">
                <p:cTn id="15" fill="hold" display="0">
                  <p:stCondLst>
                    <p:cond delay="indefinite"/>
                  </p:stCondLst>
                  <p:endCondLst>
                    <p:cond evt="onStopAudio" delay="0">
                      <p:tgtEl>
                        <p:sldTgt/>
                      </p:tgtEl>
                    </p:cond>
                  </p:endCondLst>
                </p:cTn>
                <p:tgtEl>
                  <p:spTgt spid="3"/>
                </p:tgtEl>
              </p:cMediaNode>
            </p:audio>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8837C03-15B0-4F4A-8CD7-DE20B1C80534}"/>
              </a:ext>
            </a:extLst>
          </p:cNvPr>
          <p:cNvSpPr txBox="1"/>
          <p:nvPr/>
        </p:nvSpPr>
        <p:spPr>
          <a:xfrm>
            <a:off x="903912" y="312686"/>
            <a:ext cx="10844742" cy="461665"/>
          </a:xfrm>
          <a:prstGeom prst="rect">
            <a:avLst/>
          </a:prstGeom>
          <a:noFill/>
          <a:effectLst/>
        </p:spPr>
        <p:txBody>
          <a:bodyPr wrap="square" rtlCol="0">
            <a:spAutoFit/>
          </a:bodyPr>
          <a:lstStyle/>
          <a:p>
            <a:r>
              <a:rPr lang="en-US" sz="2400" b="1" dirty="0">
                <a:latin typeface="Arial" panose="020B0604020202020204" pitchFamily="34" charset="0"/>
                <a:cs typeface="Arial" panose="020B0604020202020204" pitchFamily="34" charset="0"/>
              </a:rPr>
              <a:t>Listen again and write ONE word or number in each gap</a:t>
            </a:r>
            <a:endParaRPr lang="en-US" sz="2400" b="1" dirty="0">
              <a:effectLst>
                <a:glow rad="88900">
                  <a:schemeClr val="bg1"/>
                </a:glow>
              </a:effectLst>
              <a:latin typeface="Arial" panose="020B0604020202020204" pitchFamily="34" charset="0"/>
              <a:cs typeface="Arial" panose="020B0604020202020204" pitchFamily="34" charset="0"/>
            </a:endParaRPr>
          </a:p>
        </p:txBody>
      </p:sp>
      <p:sp>
        <p:nvSpPr>
          <p:cNvPr id="9" name="Rounded Rectangle 15">
            <a:extLst>
              <a:ext uri="{FF2B5EF4-FFF2-40B4-BE49-F238E27FC236}">
                <a16:creationId xmlns:a16="http://schemas.microsoft.com/office/drawing/2014/main" id="{5F4478E5-4CEE-4FE8-99C8-B83F9434EE16}"/>
              </a:ext>
            </a:extLst>
          </p:cNvPr>
          <p:cNvSpPr/>
          <p:nvPr/>
        </p:nvSpPr>
        <p:spPr>
          <a:xfrm>
            <a:off x="348521" y="378533"/>
            <a:ext cx="502606" cy="502606"/>
          </a:xfrm>
          <a:prstGeom prst="roundRect">
            <a:avLst/>
          </a:prstGeom>
          <a:solidFill>
            <a:srgbClr val="0FB7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0" name="TextBox 9">
            <a:extLst>
              <a:ext uri="{FF2B5EF4-FFF2-40B4-BE49-F238E27FC236}">
                <a16:creationId xmlns:a16="http://schemas.microsoft.com/office/drawing/2014/main" id="{5F65E3ED-02EC-4DEA-B1D6-6965B40AAA46}"/>
              </a:ext>
            </a:extLst>
          </p:cNvPr>
          <p:cNvSpPr txBox="1"/>
          <p:nvPr/>
        </p:nvSpPr>
        <p:spPr>
          <a:xfrm>
            <a:off x="401306" y="275893"/>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3</a:t>
            </a:r>
          </a:p>
        </p:txBody>
      </p:sp>
      <p:pic>
        <p:nvPicPr>
          <p:cNvPr id="16" name="Hình ảnh 15">
            <a:extLst>
              <a:ext uri="{FF2B5EF4-FFF2-40B4-BE49-F238E27FC236}">
                <a16:creationId xmlns:a16="http://schemas.microsoft.com/office/drawing/2014/main" id="{16342DCE-9D62-AE95-3A26-83B091785C5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49498" y="1029447"/>
            <a:ext cx="7760582" cy="4785772"/>
          </a:xfrm>
          <a:prstGeom prst="rect">
            <a:avLst/>
          </a:prstGeom>
        </p:spPr>
      </p:pic>
      <p:pic>
        <p:nvPicPr>
          <p:cNvPr id="11" name="Graphic 2" descr="Headphones with solid fill">
            <a:extLst>
              <a:ext uri="{FF2B5EF4-FFF2-40B4-BE49-F238E27FC236}">
                <a16:creationId xmlns:a16="http://schemas.microsoft.com/office/drawing/2014/main" id="{285B6C71-7E99-7F8B-35CD-871A4C438C0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845964" y="275893"/>
            <a:ext cx="2173574" cy="170692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3" name="Rectangle 2"/>
          <p:cNvSpPr/>
          <p:nvPr/>
        </p:nvSpPr>
        <p:spPr>
          <a:xfrm>
            <a:off x="3336092" y="1106554"/>
            <a:ext cx="1512850" cy="477054"/>
          </a:xfrm>
          <a:prstGeom prst="rect">
            <a:avLst/>
          </a:prstGeom>
        </p:spPr>
        <p:txBody>
          <a:bodyPr wrap="none">
            <a:spAutoFit/>
          </a:bodyPr>
          <a:lstStyle/>
          <a:p>
            <a:r>
              <a:rPr lang="en-US" sz="2500" b="1" dirty="0">
                <a:solidFill>
                  <a:srgbClr val="C00000"/>
                </a:solidFill>
              </a:rPr>
              <a:t>problems </a:t>
            </a:r>
          </a:p>
        </p:txBody>
      </p:sp>
      <p:sp>
        <p:nvSpPr>
          <p:cNvPr id="4" name="Rectangle 3"/>
          <p:cNvSpPr/>
          <p:nvPr/>
        </p:nvSpPr>
        <p:spPr>
          <a:xfrm>
            <a:off x="3336092" y="1178826"/>
            <a:ext cx="1346744" cy="332509"/>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6912065" y="2145207"/>
            <a:ext cx="814647" cy="477054"/>
          </a:xfrm>
          <a:prstGeom prst="rect">
            <a:avLst/>
          </a:prstGeom>
        </p:spPr>
        <p:txBody>
          <a:bodyPr wrap="none">
            <a:spAutoFit/>
          </a:bodyPr>
          <a:lstStyle/>
          <a:p>
            <a:r>
              <a:rPr lang="en-US" sz="2500" b="1" dirty="0">
                <a:solidFill>
                  <a:srgbClr val="C00000"/>
                </a:solidFill>
              </a:rPr>
              <a:t>jams</a:t>
            </a:r>
          </a:p>
        </p:txBody>
      </p:sp>
      <p:sp>
        <p:nvSpPr>
          <p:cNvPr id="14" name="Rectangle 13"/>
          <p:cNvSpPr/>
          <p:nvPr/>
        </p:nvSpPr>
        <p:spPr>
          <a:xfrm>
            <a:off x="6813583" y="2217479"/>
            <a:ext cx="1346744" cy="332509"/>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5688496" y="3179198"/>
            <a:ext cx="1586653" cy="477054"/>
          </a:xfrm>
          <a:prstGeom prst="rect">
            <a:avLst/>
          </a:prstGeom>
        </p:spPr>
        <p:txBody>
          <a:bodyPr wrap="none">
            <a:spAutoFit/>
          </a:bodyPr>
          <a:lstStyle/>
          <a:p>
            <a:pPr lvl="0"/>
            <a:r>
              <a:rPr lang="en-US" sz="2500" b="1" dirty="0">
                <a:solidFill>
                  <a:srgbClr val="C00000"/>
                </a:solidFill>
              </a:rPr>
              <a:t>20/twenty</a:t>
            </a:r>
          </a:p>
        </p:txBody>
      </p:sp>
      <p:sp>
        <p:nvSpPr>
          <p:cNvPr id="17" name="Rectangle 16"/>
          <p:cNvSpPr/>
          <p:nvPr/>
        </p:nvSpPr>
        <p:spPr>
          <a:xfrm>
            <a:off x="5753034" y="3223762"/>
            <a:ext cx="1442094" cy="332509"/>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064841" y="4223390"/>
            <a:ext cx="926151" cy="477054"/>
          </a:xfrm>
          <a:prstGeom prst="rect">
            <a:avLst/>
          </a:prstGeom>
        </p:spPr>
        <p:txBody>
          <a:bodyPr wrap="none">
            <a:spAutoFit/>
          </a:bodyPr>
          <a:lstStyle/>
          <a:p>
            <a:r>
              <a:rPr lang="en-US" sz="2500" b="1" dirty="0">
                <a:solidFill>
                  <a:srgbClr val="C00000"/>
                </a:solidFill>
              </a:rPr>
              <a:t>roads</a:t>
            </a:r>
          </a:p>
        </p:txBody>
      </p:sp>
      <p:sp>
        <p:nvSpPr>
          <p:cNvPr id="18" name="Rectangle 17"/>
          <p:cNvSpPr/>
          <p:nvPr/>
        </p:nvSpPr>
        <p:spPr>
          <a:xfrm>
            <a:off x="2912851" y="4232626"/>
            <a:ext cx="1346744" cy="332509"/>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6672929" y="4799720"/>
            <a:ext cx="840551" cy="477054"/>
          </a:xfrm>
          <a:prstGeom prst="rect">
            <a:avLst/>
          </a:prstGeom>
        </p:spPr>
        <p:txBody>
          <a:bodyPr wrap="none">
            <a:spAutoFit/>
          </a:bodyPr>
          <a:lstStyle/>
          <a:p>
            <a:pPr lvl="0"/>
            <a:r>
              <a:rPr lang="en-US" sz="2500" b="1" dirty="0">
                <a:solidFill>
                  <a:srgbClr val="C00000"/>
                </a:solidFill>
              </a:rPr>
              <a:t>obey</a:t>
            </a:r>
          </a:p>
        </p:txBody>
      </p:sp>
      <p:sp>
        <p:nvSpPr>
          <p:cNvPr id="19" name="Rectangle 18"/>
          <p:cNvSpPr/>
          <p:nvPr/>
        </p:nvSpPr>
        <p:spPr>
          <a:xfrm>
            <a:off x="6592541" y="4828182"/>
            <a:ext cx="1346744" cy="332509"/>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05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0689069" y="816756"/>
            <a:ext cx="487363" cy="487363"/>
          </a:xfrm>
          <a:prstGeom prst="rect">
            <a:avLst/>
          </a:prstGeom>
        </p:spPr>
      </p:pic>
    </p:spTree>
    <p:extLst>
      <p:ext uri="{BB962C8B-B14F-4D97-AF65-F5344CB8AC3E}">
        <p14:creationId xmlns:p14="http://schemas.microsoft.com/office/powerpoint/2010/main" val="2607266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xit" presetSubtype="10" fill="hold" grpId="0" nodeType="clickEffect">
                                  <p:stCondLst>
                                    <p:cond delay="0"/>
                                  </p:stCondLst>
                                  <p:childTnLst>
                                    <p:animEffect transition="out" filter="randombar(horizontal)">
                                      <p:cBhvr>
                                        <p:cTn id="6" dur="1000"/>
                                        <p:tgtEl>
                                          <p:spTgt spid="4"/>
                                        </p:tgtEl>
                                      </p:cBhvr>
                                    </p:animEffect>
                                    <p:set>
                                      <p:cBhvr>
                                        <p:cTn id="7" dur="1" fill="hold">
                                          <p:stCondLst>
                                            <p:cond delay="999"/>
                                          </p:stCondLst>
                                        </p:cTn>
                                        <p:tgtEl>
                                          <p:spTgt spid="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4" presetClass="exit" presetSubtype="10" fill="hold" grpId="0" nodeType="clickEffect">
                                  <p:stCondLst>
                                    <p:cond delay="0"/>
                                  </p:stCondLst>
                                  <p:childTnLst>
                                    <p:animEffect transition="out" filter="randombar(horizontal)">
                                      <p:cBhvr>
                                        <p:cTn id="11" dur="1000"/>
                                        <p:tgtEl>
                                          <p:spTgt spid="14"/>
                                        </p:tgtEl>
                                      </p:cBhvr>
                                    </p:animEffect>
                                    <p:set>
                                      <p:cBhvr>
                                        <p:cTn id="12" dur="1" fill="hold">
                                          <p:stCondLst>
                                            <p:cond delay="999"/>
                                          </p:stCondLst>
                                        </p:cTn>
                                        <p:tgtEl>
                                          <p:spTgt spid="1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4" presetClass="exit" presetSubtype="10" fill="hold" grpId="0" nodeType="clickEffect">
                                  <p:stCondLst>
                                    <p:cond delay="0"/>
                                  </p:stCondLst>
                                  <p:childTnLst>
                                    <p:animEffect transition="out" filter="randombar(horizontal)">
                                      <p:cBhvr>
                                        <p:cTn id="16" dur="1000"/>
                                        <p:tgtEl>
                                          <p:spTgt spid="17"/>
                                        </p:tgtEl>
                                      </p:cBhvr>
                                    </p:animEffect>
                                    <p:set>
                                      <p:cBhvr>
                                        <p:cTn id="17" dur="1" fill="hold">
                                          <p:stCondLst>
                                            <p:cond delay="999"/>
                                          </p:stCondLst>
                                        </p:cTn>
                                        <p:tgtEl>
                                          <p:spTgt spid="17"/>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4" presetClass="exit" presetSubtype="10" fill="hold" grpId="0" nodeType="clickEffect">
                                  <p:stCondLst>
                                    <p:cond delay="0"/>
                                  </p:stCondLst>
                                  <p:childTnLst>
                                    <p:animEffect transition="out" filter="randombar(horizontal)">
                                      <p:cBhvr>
                                        <p:cTn id="21" dur="1000"/>
                                        <p:tgtEl>
                                          <p:spTgt spid="18"/>
                                        </p:tgtEl>
                                      </p:cBhvr>
                                    </p:animEffect>
                                    <p:set>
                                      <p:cBhvr>
                                        <p:cTn id="22" dur="1" fill="hold">
                                          <p:stCondLst>
                                            <p:cond delay="999"/>
                                          </p:stCondLst>
                                        </p:cTn>
                                        <p:tgtEl>
                                          <p:spTgt spid="18"/>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4" presetClass="exit" presetSubtype="10" fill="hold" grpId="0" nodeType="clickEffect">
                                  <p:stCondLst>
                                    <p:cond delay="0"/>
                                  </p:stCondLst>
                                  <p:childTnLst>
                                    <p:animEffect transition="out" filter="randombar(horizontal)">
                                      <p:cBhvr>
                                        <p:cTn id="26" dur="1000"/>
                                        <p:tgtEl>
                                          <p:spTgt spid="19"/>
                                        </p:tgtEl>
                                      </p:cBhvr>
                                    </p:animEffect>
                                    <p:set>
                                      <p:cBhvr>
                                        <p:cTn id="27" dur="1" fill="hold">
                                          <p:stCondLst>
                                            <p:cond delay="999"/>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2"/>
                    </p:tgtEl>
                  </p:cond>
                </p:stCondLst>
                <p:endSync evt="end" delay="0">
                  <p:rtn val="all"/>
                </p:endSync>
                <p:childTnLst>
                  <p:par>
                    <p:cTn id="29" fill="hold">
                      <p:stCondLst>
                        <p:cond delay="0"/>
                      </p:stCondLst>
                      <p:childTnLst>
                        <p:par>
                          <p:cTn id="30" fill="hold">
                            <p:stCondLst>
                              <p:cond delay="0"/>
                            </p:stCondLst>
                            <p:childTnLst>
                              <p:par>
                                <p:cTn id="31" presetID="1" presetClass="mediacall" presetSubtype="0" fill="hold" nodeType="clickEffect">
                                  <p:stCondLst>
                                    <p:cond delay="0"/>
                                  </p:stCondLst>
                                  <p:childTnLst>
                                    <p:cmd type="call" cmd="playFrom(0.0)">
                                      <p:cBhvr>
                                        <p:cTn id="32" dur="66591" fill="hold"/>
                                        <p:tgtEl>
                                          <p:spTgt spid="2"/>
                                        </p:tgtEl>
                                      </p:cBhvr>
                                    </p:cmd>
                                  </p:childTnLst>
                                </p:cTn>
                              </p:par>
                            </p:childTnLst>
                          </p:cTn>
                        </p:par>
                      </p:childTnLst>
                    </p:cTn>
                  </p:par>
                </p:childTnLst>
              </p:cTn>
              <p:nextCondLst>
                <p:cond evt="onClick" delay="0">
                  <p:tgtEl>
                    <p:spTgt spid="2"/>
                  </p:tgtEl>
                </p:cond>
              </p:nextCondLst>
            </p:seq>
            <p:audio>
              <p:cMediaNode vol="80000">
                <p:cTn id="33" fill="hold" display="0">
                  <p:stCondLst>
                    <p:cond delay="indefinite"/>
                  </p:stCondLst>
                  <p:endCondLst>
                    <p:cond evt="onStopAudio" delay="0">
                      <p:tgtEl>
                        <p:sldTgt/>
                      </p:tgtEl>
                    </p:cond>
                  </p:endCondLst>
                </p:cTn>
                <p:tgtEl>
                  <p:spTgt spid="2"/>
                </p:tgtEl>
              </p:cMediaNode>
            </p:audio>
          </p:childTnLst>
        </p:cTn>
      </p:par>
    </p:tnLst>
    <p:bldLst>
      <p:bldP spid="4" grpId="0" animBg="1"/>
      <p:bldP spid="14" grpId="0" animBg="1"/>
      <p:bldP spid="17" grpId="0" animBg="1"/>
      <p:bldP spid="18" grpId="0" animBg="1"/>
      <p:bldP spid="1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08726" y="1822624"/>
            <a:ext cx="8986981" cy="3728649"/>
          </a:xfrm>
          <a:prstGeom prst="rect">
            <a:avLst/>
          </a:prstGeom>
        </p:spPr>
        <p:txBody>
          <a:bodyPr wrap="square">
            <a:spAutoFit/>
          </a:bodyPr>
          <a:lstStyle/>
          <a:p>
            <a:pPr algn="just">
              <a:lnSpc>
                <a:spcPct val="150000"/>
              </a:lnSpc>
            </a:pPr>
            <a:r>
              <a:rPr lang="en-US" sz="2000" i="1" dirty="0">
                <a:latin typeface="OpenSans"/>
              </a:rPr>
              <a:t>Big cities around the world have traffic problems. Mumbai in India is one of them. Mumbai is one of the most congested cities in the world. Traffic jams happen nearly every day, so drivers have to spend a lot of time on the road.</a:t>
            </a:r>
          </a:p>
          <a:p>
            <a:pPr algn="just">
              <a:lnSpc>
                <a:spcPct val="150000"/>
              </a:lnSpc>
            </a:pPr>
            <a:r>
              <a:rPr lang="en-US" sz="2000" i="1" dirty="0">
                <a:latin typeface="OpenSans"/>
              </a:rPr>
              <a:t>There are several reasons for traffic jams in this city. One reason is its increase in population. With nearly 20 million, Mumbai has too many people on the road. Another reason is that the roads in Mumbai are narrow, and many are not in good condition. Also, many road users do not obey the traffic rules. As a result, this problem is getting worse and worse.</a:t>
            </a:r>
          </a:p>
        </p:txBody>
      </p:sp>
      <p:sp>
        <p:nvSpPr>
          <p:cNvPr id="5" name="TextBox 4"/>
          <p:cNvSpPr txBox="1"/>
          <p:nvPr/>
        </p:nvSpPr>
        <p:spPr>
          <a:xfrm>
            <a:off x="1764146" y="812800"/>
            <a:ext cx="2641600" cy="400110"/>
          </a:xfrm>
          <a:prstGeom prst="rect">
            <a:avLst/>
          </a:prstGeom>
          <a:noFill/>
        </p:spPr>
        <p:txBody>
          <a:bodyPr wrap="square" rtlCol="0">
            <a:spAutoFit/>
          </a:bodyPr>
          <a:lstStyle/>
          <a:p>
            <a:r>
              <a:rPr lang="en-US" sz="2000" b="1" dirty="0">
                <a:solidFill>
                  <a:schemeClr val="accent5"/>
                </a:solidFill>
                <a:latin typeface="Arial Black" panose="020B0A04020102020204" pitchFamily="34" charset="0"/>
              </a:rPr>
              <a:t>*Tape transcript </a:t>
            </a:r>
          </a:p>
        </p:txBody>
      </p:sp>
    </p:spTree>
    <p:extLst>
      <p:ext uri="{BB962C8B-B14F-4D97-AF65-F5344CB8AC3E}">
        <p14:creationId xmlns:p14="http://schemas.microsoft.com/office/powerpoint/2010/main" val="1571847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8837C03-15B0-4F4A-8CD7-DE20B1C80534}"/>
              </a:ext>
            </a:extLst>
          </p:cNvPr>
          <p:cNvSpPr txBox="1"/>
          <p:nvPr/>
        </p:nvSpPr>
        <p:spPr>
          <a:xfrm>
            <a:off x="848494" y="377340"/>
            <a:ext cx="10844742" cy="830997"/>
          </a:xfrm>
          <a:prstGeom prst="rect">
            <a:avLst/>
          </a:prstGeom>
          <a:noFill/>
          <a:effectLst/>
        </p:spPr>
        <p:txBody>
          <a:bodyPr wrap="square" rtlCol="0">
            <a:spAutoFit/>
          </a:bodyPr>
          <a:lstStyle/>
          <a:p>
            <a:r>
              <a:rPr lang="en-US" sz="2400" b="1" dirty="0">
                <a:latin typeface="Arial" panose="020B0604020202020204" pitchFamily="34" charset="0"/>
                <a:cs typeface="Arial" panose="020B0604020202020204" pitchFamily="34" charset="0"/>
              </a:rPr>
              <a:t>Discuss: Compare traffic problems in Mumbai to the traffic problems in Hanoi. </a:t>
            </a:r>
            <a:endParaRPr lang="en-US" sz="2400" b="1" dirty="0">
              <a:effectLst>
                <a:glow rad="88900">
                  <a:schemeClr val="bg1"/>
                </a:glow>
              </a:effectLst>
              <a:latin typeface="Arial" panose="020B0604020202020204" pitchFamily="34" charset="0"/>
              <a:cs typeface="Arial" panose="020B0604020202020204" pitchFamily="34" charset="0"/>
            </a:endParaRPr>
          </a:p>
        </p:txBody>
      </p:sp>
      <p:sp>
        <p:nvSpPr>
          <p:cNvPr id="9" name="Rounded Rectangle 15">
            <a:extLst>
              <a:ext uri="{FF2B5EF4-FFF2-40B4-BE49-F238E27FC236}">
                <a16:creationId xmlns:a16="http://schemas.microsoft.com/office/drawing/2014/main" id="{5F4478E5-4CEE-4FE8-99C8-B83F9434EE16}"/>
              </a:ext>
            </a:extLst>
          </p:cNvPr>
          <p:cNvSpPr/>
          <p:nvPr/>
        </p:nvSpPr>
        <p:spPr>
          <a:xfrm>
            <a:off x="293103" y="443187"/>
            <a:ext cx="502606" cy="502606"/>
          </a:xfrm>
          <a:prstGeom prst="roundRect">
            <a:avLst/>
          </a:prstGeom>
          <a:solidFill>
            <a:srgbClr val="0FB7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0" name="TextBox 9">
            <a:extLst>
              <a:ext uri="{FF2B5EF4-FFF2-40B4-BE49-F238E27FC236}">
                <a16:creationId xmlns:a16="http://schemas.microsoft.com/office/drawing/2014/main" id="{5F65E3ED-02EC-4DEA-B1D6-6965B40AAA46}"/>
              </a:ext>
            </a:extLst>
          </p:cNvPr>
          <p:cNvSpPr txBox="1"/>
          <p:nvPr/>
        </p:nvSpPr>
        <p:spPr>
          <a:xfrm>
            <a:off x="345888" y="340547"/>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4</a:t>
            </a:r>
          </a:p>
        </p:txBody>
      </p:sp>
      <p:pic>
        <p:nvPicPr>
          <p:cNvPr id="6" name="Hình ảnh 5">
            <a:extLst>
              <a:ext uri="{FF2B5EF4-FFF2-40B4-BE49-F238E27FC236}">
                <a16:creationId xmlns:a16="http://schemas.microsoft.com/office/drawing/2014/main" id="{DC45C503-B54D-6E7C-FBCA-958C7692F35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7865"/>
          <a:stretch/>
        </p:blipFill>
        <p:spPr>
          <a:xfrm>
            <a:off x="6957219" y="1390970"/>
            <a:ext cx="3976910" cy="4088918"/>
          </a:xfrm>
          <a:prstGeom prst="rect">
            <a:avLst/>
          </a:prstGeom>
        </p:spPr>
      </p:pic>
      <p:pic>
        <p:nvPicPr>
          <p:cNvPr id="11" name="Hình ảnh 10">
            <a:extLst>
              <a:ext uri="{FF2B5EF4-FFF2-40B4-BE49-F238E27FC236}">
                <a16:creationId xmlns:a16="http://schemas.microsoft.com/office/drawing/2014/main" id="{C6094766-520B-BB40-7978-8E8A077413B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99576" y="1390970"/>
            <a:ext cx="3976910" cy="3926851"/>
          </a:xfrm>
          <a:prstGeom prst="rect">
            <a:avLst/>
          </a:prstGeom>
        </p:spPr>
      </p:pic>
      <p:sp>
        <p:nvSpPr>
          <p:cNvPr id="16" name="Hộp Văn bản 15">
            <a:extLst>
              <a:ext uri="{FF2B5EF4-FFF2-40B4-BE49-F238E27FC236}">
                <a16:creationId xmlns:a16="http://schemas.microsoft.com/office/drawing/2014/main" id="{3D357698-A51A-A006-275D-2B5FF1340E66}"/>
              </a:ext>
            </a:extLst>
          </p:cNvPr>
          <p:cNvSpPr txBox="1"/>
          <p:nvPr/>
        </p:nvSpPr>
        <p:spPr>
          <a:xfrm>
            <a:off x="1966699" y="5597869"/>
            <a:ext cx="9338611" cy="400110"/>
          </a:xfrm>
          <a:prstGeom prst="rect">
            <a:avLst/>
          </a:prstGeom>
          <a:noFill/>
        </p:spPr>
        <p:txBody>
          <a:bodyPr wrap="square">
            <a:spAutoFit/>
          </a:bodyPr>
          <a:lstStyle/>
          <a:p>
            <a:pPr marL="107950" indent="-107950"/>
            <a:r>
              <a:rPr lang="vi-VN" sz="2000" b="1" i="1"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The </a:t>
            </a:r>
            <a:r>
              <a:rPr lang="vi-VN" sz="2000" b="1" i="1" dirty="0" err="1">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traffic</a:t>
            </a:r>
            <a:r>
              <a:rPr lang="vi-VN" sz="2000" b="1" i="1"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 </a:t>
            </a:r>
            <a:r>
              <a:rPr lang="vi-VN" sz="2000" b="1" i="1" dirty="0" err="1">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jams</a:t>
            </a:r>
            <a:r>
              <a:rPr lang="vi-VN" sz="2000" b="1" i="1"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 in </a:t>
            </a:r>
            <a:r>
              <a:rPr lang="vi-VN" sz="2000" b="1" i="1" dirty="0" err="1">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Hanoi</a:t>
            </a:r>
            <a:r>
              <a:rPr lang="vi-VN" sz="2000" b="1" i="1"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 </a:t>
            </a:r>
            <a:r>
              <a:rPr lang="vi-VN" sz="2000" b="1" i="1" dirty="0" err="1">
                <a:solidFill>
                  <a:srgbClr val="C00000"/>
                </a:solidFill>
                <a:latin typeface="Calibri" panose="020F0502020204030204" pitchFamily="34" charset="0"/>
                <a:ea typeface="Times New Roman" panose="02020603050405020304" pitchFamily="18" charset="0"/>
                <a:cs typeface="Calibri" panose="020F0502020204030204" pitchFamily="34" charset="0"/>
              </a:rPr>
              <a:t>are</a:t>
            </a:r>
            <a:r>
              <a:rPr lang="vi-VN" sz="2000" b="1" i="1"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 </a:t>
            </a:r>
            <a:r>
              <a:rPr lang="vi-VN" sz="2000" b="1" i="1" dirty="0" err="1">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as</a:t>
            </a:r>
            <a:r>
              <a:rPr lang="vi-VN" sz="2000" b="1" i="1"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 </a:t>
            </a:r>
            <a:r>
              <a:rPr lang="vi-VN" sz="2000" b="1" i="1" dirty="0" err="1">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serious</a:t>
            </a:r>
            <a:r>
              <a:rPr lang="vi-VN" sz="2000" b="1" i="1"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 </a:t>
            </a:r>
            <a:r>
              <a:rPr lang="vi-VN" sz="2000" b="1" i="1" dirty="0" err="1">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and</a:t>
            </a:r>
            <a:r>
              <a:rPr lang="vi-VN" sz="2000" b="1" i="1"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 </a:t>
            </a:r>
            <a:r>
              <a:rPr lang="vi-VN" sz="2000" b="1" i="1" dirty="0" err="1">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frequent</a:t>
            </a:r>
            <a:r>
              <a:rPr lang="vi-VN" sz="2000" b="1" i="1"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 </a:t>
            </a:r>
            <a:r>
              <a:rPr lang="vi-VN" sz="2000" b="1" i="1" dirty="0" err="1">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as</a:t>
            </a:r>
            <a:r>
              <a:rPr lang="vi-VN" sz="2000" b="1" i="1"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 </a:t>
            </a:r>
            <a:r>
              <a:rPr lang="vi-VN" sz="2000" b="1" i="1" dirty="0" err="1">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they</a:t>
            </a:r>
            <a:r>
              <a:rPr lang="vi-VN" sz="2000" b="1" i="1"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 </a:t>
            </a:r>
            <a:r>
              <a:rPr lang="vi-VN" sz="2000" b="1" i="1" dirty="0" err="1">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are</a:t>
            </a:r>
            <a:r>
              <a:rPr lang="vi-VN" sz="2000" b="1" i="1"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 in </a:t>
            </a:r>
            <a:r>
              <a:rPr lang="vi-VN" sz="2000" b="1" i="1" dirty="0" err="1">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Mumbai</a:t>
            </a:r>
            <a:r>
              <a:rPr lang="vi-VN" sz="2000" b="1" i="1"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a:t>
            </a:r>
            <a:r>
              <a:rPr lang="vi-VN" sz="2000" b="1"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 </a:t>
            </a:r>
            <a:endParaRPr lang="vi-VN" sz="2400" b="1" dirty="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809948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332463" y="72407"/>
            <a:ext cx="2693542" cy="523220"/>
          </a:xfrm>
          <a:prstGeom prst="rect">
            <a:avLst/>
          </a:prstGeom>
          <a:solidFill>
            <a:schemeClr val="accent6">
              <a:lumMod val="20000"/>
              <a:lumOff val="80000"/>
            </a:schemeClr>
          </a:solidFill>
          <a:effectLst/>
        </p:spPr>
        <p:txBody>
          <a:bodyPr wrap="square" rtlCol="0">
            <a:spAutoFit/>
          </a:bodyPr>
          <a:lstStyle/>
          <a:p>
            <a:r>
              <a:rPr lang="en-US" sz="2800" b="1" dirty="0">
                <a:solidFill>
                  <a:srgbClr val="C00000"/>
                </a:solidFill>
                <a:effectLst>
                  <a:glow rad="88900">
                    <a:schemeClr val="bg1"/>
                  </a:glow>
                </a:effectLst>
                <a:latin typeface="Arial" panose="020B0604020202020204" pitchFamily="34" charset="0"/>
                <a:cs typeface="Arial" panose="020B0604020202020204" pitchFamily="34" charset="0"/>
              </a:rPr>
              <a:t>II. WRITING</a:t>
            </a:r>
          </a:p>
        </p:txBody>
      </p:sp>
      <p:sp>
        <p:nvSpPr>
          <p:cNvPr id="8" name="TextBox 7">
            <a:extLst>
              <a:ext uri="{FF2B5EF4-FFF2-40B4-BE49-F238E27FC236}">
                <a16:creationId xmlns:a16="http://schemas.microsoft.com/office/drawing/2014/main" id="{58837C03-15B0-4F4A-8CD7-DE20B1C80534}"/>
              </a:ext>
            </a:extLst>
          </p:cNvPr>
          <p:cNvSpPr txBox="1"/>
          <p:nvPr/>
        </p:nvSpPr>
        <p:spPr>
          <a:xfrm>
            <a:off x="1004751" y="1232685"/>
            <a:ext cx="9964774" cy="461665"/>
          </a:xfrm>
          <a:prstGeom prst="rect">
            <a:avLst/>
          </a:prstGeom>
          <a:noFill/>
          <a:effectLst/>
        </p:spPr>
        <p:txBody>
          <a:bodyPr wrap="square" rtlCol="0">
            <a:spAutoFit/>
          </a:bodyPr>
          <a:lstStyle/>
          <a:p>
            <a:r>
              <a:rPr lang="en-US" sz="2400" b="1" dirty="0">
                <a:latin typeface="Arial" panose="020B0604020202020204" pitchFamily="34" charset="0"/>
                <a:cs typeface="Arial" panose="020B0604020202020204" pitchFamily="34" charset="0"/>
              </a:rPr>
              <a:t>Tick the traffic problems in big cities in Viet Nam.</a:t>
            </a:r>
            <a:endParaRPr lang="en-US" sz="2400" b="1" dirty="0">
              <a:effectLst>
                <a:glow rad="88900">
                  <a:schemeClr val="bg1"/>
                </a:glow>
              </a:effectLst>
              <a:latin typeface="Arial" panose="020B0604020202020204" pitchFamily="34" charset="0"/>
              <a:cs typeface="Arial" panose="020B0604020202020204" pitchFamily="34" charset="0"/>
            </a:endParaRPr>
          </a:p>
        </p:txBody>
      </p:sp>
      <p:sp>
        <p:nvSpPr>
          <p:cNvPr id="9" name="Rounded Rectangle 15">
            <a:extLst>
              <a:ext uri="{FF2B5EF4-FFF2-40B4-BE49-F238E27FC236}">
                <a16:creationId xmlns:a16="http://schemas.microsoft.com/office/drawing/2014/main" id="{5F4478E5-4CEE-4FE8-99C8-B83F9434EE16}"/>
              </a:ext>
            </a:extLst>
          </p:cNvPr>
          <p:cNvSpPr/>
          <p:nvPr/>
        </p:nvSpPr>
        <p:spPr>
          <a:xfrm>
            <a:off x="449360" y="1093636"/>
            <a:ext cx="502606" cy="502606"/>
          </a:xfrm>
          <a:prstGeom prst="roundRect">
            <a:avLst/>
          </a:prstGeom>
          <a:solidFill>
            <a:srgbClr val="0FB7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0" name="TextBox 9">
            <a:extLst>
              <a:ext uri="{FF2B5EF4-FFF2-40B4-BE49-F238E27FC236}">
                <a16:creationId xmlns:a16="http://schemas.microsoft.com/office/drawing/2014/main" id="{5F65E3ED-02EC-4DEA-B1D6-6965B40AAA46}"/>
              </a:ext>
            </a:extLst>
          </p:cNvPr>
          <p:cNvSpPr txBox="1"/>
          <p:nvPr/>
        </p:nvSpPr>
        <p:spPr>
          <a:xfrm>
            <a:off x="502145" y="990996"/>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5</a:t>
            </a:r>
          </a:p>
        </p:txBody>
      </p:sp>
      <p:sp>
        <p:nvSpPr>
          <p:cNvPr id="3" name="Rectangle 4">
            <a:extLst>
              <a:ext uri="{FF2B5EF4-FFF2-40B4-BE49-F238E27FC236}">
                <a16:creationId xmlns:a16="http://schemas.microsoft.com/office/drawing/2014/main" id="{E15479D9-B8EE-4E17-9453-5CE41ABBB38C}"/>
              </a:ext>
            </a:extLst>
          </p:cNvPr>
          <p:cNvSpPr>
            <a:spLocks noChangeArrowheads="1"/>
          </p:cNvSpPr>
          <p:nvPr/>
        </p:nvSpPr>
        <p:spPr bwMode="auto">
          <a:xfrm>
            <a:off x="6631781" y="1962833"/>
            <a:ext cx="1986135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12" name="Hình ảnh 11">
            <a:extLst>
              <a:ext uri="{FF2B5EF4-FFF2-40B4-BE49-F238E27FC236}">
                <a16:creationId xmlns:a16="http://schemas.microsoft.com/office/drawing/2014/main" id="{E751F0FE-7284-F8F8-F5E9-76A7F47B54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2785" y="2172436"/>
            <a:ext cx="4719202" cy="3475792"/>
          </a:xfrm>
          <a:prstGeom prst="rect">
            <a:avLst/>
          </a:prstGeom>
        </p:spPr>
      </p:pic>
      <p:pic>
        <p:nvPicPr>
          <p:cNvPr id="7" name="Hình ảnh 6">
            <a:extLst>
              <a:ext uri="{FF2B5EF4-FFF2-40B4-BE49-F238E27FC236}">
                <a16:creationId xmlns:a16="http://schemas.microsoft.com/office/drawing/2014/main" id="{6E84F5A7-9545-6A67-E6EE-869A08C9E02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33673" y="2091668"/>
            <a:ext cx="3382629" cy="3281612"/>
          </a:xfrm>
          <a:prstGeom prst="rect">
            <a:avLst/>
          </a:prstGeom>
        </p:spPr>
      </p:pic>
      <p:sp>
        <p:nvSpPr>
          <p:cNvPr id="11" name="TextBox 10">
            <a:extLst>
              <a:ext uri="{FF2B5EF4-FFF2-40B4-BE49-F238E27FC236}">
                <a16:creationId xmlns:a16="http://schemas.microsoft.com/office/drawing/2014/main" id="{31766129-C334-461B-88FC-AFCDD798797F}"/>
              </a:ext>
            </a:extLst>
          </p:cNvPr>
          <p:cNvSpPr txBox="1"/>
          <p:nvPr/>
        </p:nvSpPr>
        <p:spPr>
          <a:xfrm>
            <a:off x="1529499" y="2172436"/>
            <a:ext cx="460382" cy="523220"/>
          </a:xfrm>
          <a:prstGeom prst="rect">
            <a:avLst/>
          </a:prstGeom>
          <a:noFill/>
        </p:spPr>
        <p:txBody>
          <a:bodyPr wrap="none" rtlCol="0">
            <a:spAutoFit/>
          </a:bodyPr>
          <a:lstStyle/>
          <a:p>
            <a:pPr marL="0" marR="0" lvl="0" indent="0" defTabSz="914267"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FF0000"/>
                </a:solidFill>
                <a:effectLst/>
                <a:uLnTx/>
                <a:uFillTx/>
                <a:sym typeface="Wingdings 2" panose="05020102010507070707" pitchFamily="18" charset="2"/>
              </a:rPr>
              <a:t></a:t>
            </a:r>
            <a:endParaRPr kumimoji="0" lang="en-US" sz="2800" b="1" i="0" u="none" strike="noStrike" kern="0" cap="none" spc="0" normalizeH="0" baseline="0" noProof="0" dirty="0">
              <a:ln>
                <a:noFill/>
              </a:ln>
              <a:solidFill>
                <a:srgbClr val="FF0000"/>
              </a:solidFill>
              <a:effectLst/>
              <a:uLnTx/>
              <a:uFillTx/>
            </a:endParaRPr>
          </a:p>
        </p:txBody>
      </p:sp>
      <p:sp>
        <p:nvSpPr>
          <p:cNvPr id="14" name="TextBox 13">
            <a:extLst>
              <a:ext uri="{FF2B5EF4-FFF2-40B4-BE49-F238E27FC236}">
                <a16:creationId xmlns:a16="http://schemas.microsoft.com/office/drawing/2014/main" id="{31766129-C334-461B-88FC-AFCDD798797F}"/>
              </a:ext>
            </a:extLst>
          </p:cNvPr>
          <p:cNvSpPr txBox="1"/>
          <p:nvPr/>
        </p:nvSpPr>
        <p:spPr>
          <a:xfrm>
            <a:off x="1529499" y="2662937"/>
            <a:ext cx="460382" cy="523220"/>
          </a:xfrm>
          <a:prstGeom prst="rect">
            <a:avLst/>
          </a:prstGeom>
          <a:noFill/>
        </p:spPr>
        <p:txBody>
          <a:bodyPr wrap="none" rtlCol="0">
            <a:spAutoFit/>
          </a:bodyPr>
          <a:lstStyle/>
          <a:p>
            <a:pPr marL="0" marR="0" lvl="0" indent="0" defTabSz="914267"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FF0000"/>
                </a:solidFill>
                <a:effectLst/>
                <a:uLnTx/>
                <a:uFillTx/>
                <a:sym typeface="Wingdings 2" panose="05020102010507070707" pitchFamily="18" charset="2"/>
              </a:rPr>
              <a:t></a:t>
            </a:r>
            <a:endParaRPr kumimoji="0" lang="en-US" sz="2800" b="1" i="0" u="none" strike="noStrike" kern="0" cap="none" spc="0" normalizeH="0" baseline="0" noProof="0" dirty="0">
              <a:ln>
                <a:noFill/>
              </a:ln>
              <a:solidFill>
                <a:srgbClr val="FF0000"/>
              </a:solidFill>
              <a:effectLst/>
              <a:uLnTx/>
              <a:uFillTx/>
            </a:endParaRPr>
          </a:p>
        </p:txBody>
      </p:sp>
      <p:sp>
        <p:nvSpPr>
          <p:cNvPr id="16" name="TextBox 15">
            <a:extLst>
              <a:ext uri="{FF2B5EF4-FFF2-40B4-BE49-F238E27FC236}">
                <a16:creationId xmlns:a16="http://schemas.microsoft.com/office/drawing/2014/main" id="{31766129-C334-461B-88FC-AFCDD798797F}"/>
              </a:ext>
            </a:extLst>
          </p:cNvPr>
          <p:cNvSpPr txBox="1"/>
          <p:nvPr/>
        </p:nvSpPr>
        <p:spPr>
          <a:xfrm>
            <a:off x="1529499" y="3144011"/>
            <a:ext cx="460382" cy="523220"/>
          </a:xfrm>
          <a:prstGeom prst="rect">
            <a:avLst/>
          </a:prstGeom>
          <a:noFill/>
        </p:spPr>
        <p:txBody>
          <a:bodyPr wrap="none" rtlCol="0">
            <a:spAutoFit/>
          </a:bodyPr>
          <a:lstStyle/>
          <a:p>
            <a:pPr marL="0" marR="0" lvl="0" indent="0" defTabSz="914267"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FF0000"/>
                </a:solidFill>
                <a:effectLst/>
                <a:uLnTx/>
                <a:uFillTx/>
                <a:sym typeface="Wingdings 2" panose="05020102010507070707" pitchFamily="18" charset="2"/>
              </a:rPr>
              <a:t></a:t>
            </a:r>
            <a:endParaRPr kumimoji="0" lang="en-US" sz="2800" b="1" i="0" u="none" strike="noStrike" kern="0" cap="none" spc="0" normalizeH="0" baseline="0" noProof="0" dirty="0">
              <a:ln>
                <a:noFill/>
              </a:ln>
              <a:solidFill>
                <a:srgbClr val="FF0000"/>
              </a:solidFill>
              <a:effectLst/>
              <a:uLnTx/>
              <a:uFillTx/>
            </a:endParaRPr>
          </a:p>
        </p:txBody>
      </p:sp>
      <p:sp>
        <p:nvSpPr>
          <p:cNvPr id="17" name="TextBox 16">
            <a:extLst>
              <a:ext uri="{FF2B5EF4-FFF2-40B4-BE49-F238E27FC236}">
                <a16:creationId xmlns:a16="http://schemas.microsoft.com/office/drawing/2014/main" id="{31766129-C334-461B-88FC-AFCDD798797F}"/>
              </a:ext>
            </a:extLst>
          </p:cNvPr>
          <p:cNvSpPr txBox="1"/>
          <p:nvPr/>
        </p:nvSpPr>
        <p:spPr>
          <a:xfrm>
            <a:off x="1520072" y="3957467"/>
            <a:ext cx="460382" cy="523220"/>
          </a:xfrm>
          <a:prstGeom prst="rect">
            <a:avLst/>
          </a:prstGeom>
          <a:noFill/>
        </p:spPr>
        <p:txBody>
          <a:bodyPr wrap="none" rtlCol="0">
            <a:spAutoFit/>
          </a:bodyPr>
          <a:lstStyle/>
          <a:p>
            <a:pPr marL="0" marR="0" lvl="0" indent="0" defTabSz="914267"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FF0000"/>
                </a:solidFill>
                <a:effectLst/>
                <a:uLnTx/>
                <a:uFillTx/>
                <a:sym typeface="Wingdings 2" panose="05020102010507070707" pitchFamily="18" charset="2"/>
              </a:rPr>
              <a:t></a:t>
            </a:r>
            <a:endParaRPr kumimoji="0" lang="en-US" sz="2800" b="1" i="0" u="none" strike="noStrike" kern="0" cap="none" spc="0" normalizeH="0" baseline="0" noProof="0" dirty="0">
              <a:ln>
                <a:noFill/>
              </a:ln>
              <a:solidFill>
                <a:srgbClr val="FF0000"/>
              </a:solidFill>
              <a:effectLst/>
              <a:uLnTx/>
              <a:uFillTx/>
            </a:endParaRPr>
          </a:p>
        </p:txBody>
      </p:sp>
    </p:spTree>
    <p:extLst>
      <p:ext uri="{BB962C8B-B14F-4D97-AF65-F5344CB8AC3E}">
        <p14:creationId xmlns:p14="http://schemas.microsoft.com/office/powerpoint/2010/main" val="3409532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3080</TotalTime>
  <Words>606</Words>
  <Application>Microsoft Macintosh PowerPoint</Application>
  <PresentationFormat>Widescreen</PresentationFormat>
  <Paragraphs>83</Paragraphs>
  <Slides>15</Slides>
  <Notes>10</Notes>
  <HiddenSlides>0</HiddenSlides>
  <MMClips>2</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15</vt:i4>
      </vt:variant>
    </vt:vector>
  </HeadingPairs>
  <TitlesOfParts>
    <vt:vector size="28" baseType="lpstr">
      <vt:lpstr>.VnAvantH</vt:lpstr>
      <vt:lpstr>Arial</vt:lpstr>
      <vt:lpstr>Arial Black</vt:lpstr>
      <vt:lpstr>Calibri</vt:lpstr>
      <vt:lpstr>Calibri (Body)</vt:lpstr>
      <vt:lpstr>Calibri Light</vt:lpstr>
      <vt:lpstr>Myriad Pro</vt:lpstr>
      <vt:lpstr>OpenSans</vt:lpstr>
      <vt:lpstr>Showcard Gothic</vt:lpstr>
      <vt:lpstr>Times New Roman</vt:lpstr>
      <vt:lpstr>VNI-Ariston</vt:lpstr>
      <vt:lpstr>Wingdings</vt:lpstr>
      <vt:lpstr>Retrospect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TrangDTT</dc:creator>
  <cp:lastModifiedBy>moonprincess142@gmail.com</cp:lastModifiedBy>
  <cp:revision>191</cp:revision>
  <dcterms:created xsi:type="dcterms:W3CDTF">2020-12-09T02:04:09Z</dcterms:created>
  <dcterms:modified xsi:type="dcterms:W3CDTF">2023-07-20T17:30:10Z</dcterms:modified>
</cp:coreProperties>
</file>